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notesMasterIdLst>
    <p:notesMasterId r:id="rId31"/>
  </p:notesMasterIdLst>
  <p:sldIdLst>
    <p:sldId id="285" r:id="rId2"/>
    <p:sldId id="289" r:id="rId3"/>
    <p:sldId id="324" r:id="rId4"/>
    <p:sldId id="331" r:id="rId5"/>
    <p:sldId id="330" r:id="rId6"/>
    <p:sldId id="32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03" r:id="rId16"/>
    <p:sldId id="340" r:id="rId17"/>
    <p:sldId id="313" r:id="rId18"/>
    <p:sldId id="306" r:id="rId19"/>
    <p:sldId id="314" r:id="rId20"/>
    <p:sldId id="307" r:id="rId21"/>
    <p:sldId id="317" r:id="rId22"/>
    <p:sldId id="315" r:id="rId23"/>
    <p:sldId id="342" r:id="rId24"/>
    <p:sldId id="318" r:id="rId25"/>
    <p:sldId id="329" r:id="rId26"/>
    <p:sldId id="343" r:id="rId27"/>
    <p:sldId id="341" r:id="rId28"/>
    <p:sldId id="328" r:id="rId29"/>
    <p:sldId id="311" r:id="rId3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E88FB3C-0948-4398-9092-5E5F9F90E859}">
          <p14:sldIdLst>
            <p14:sldId id="285"/>
            <p14:sldId id="289"/>
            <p14:sldId id="324"/>
            <p14:sldId id="331"/>
            <p14:sldId id="330"/>
            <p14:sldId id="32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03"/>
            <p14:sldId id="340"/>
            <p14:sldId id="313"/>
            <p14:sldId id="306"/>
            <p14:sldId id="314"/>
            <p14:sldId id="307"/>
            <p14:sldId id="317"/>
            <p14:sldId id="315"/>
            <p14:sldId id="342"/>
            <p14:sldId id="318"/>
            <p14:sldId id="329"/>
            <p14:sldId id="343"/>
            <p14:sldId id="341"/>
            <p14:sldId id="328"/>
            <p14:sldId id="31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4E2"/>
    <a:srgbClr val="E4CEE1"/>
    <a:srgbClr val="FFFFFF"/>
    <a:srgbClr val="FF0000"/>
    <a:srgbClr val="9999CC"/>
    <a:srgbClr val="B2B2B2"/>
    <a:srgbClr val="FF6699"/>
    <a:srgbClr val="EFE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0" autoAdjust="0"/>
    <p:restoredTop sz="88876" autoAdjust="0"/>
  </p:normalViewPr>
  <p:slideViewPr>
    <p:cSldViewPr>
      <p:cViewPr varScale="1">
        <p:scale>
          <a:sx n="97" d="100"/>
          <a:sy n="97" d="100"/>
        </p:scale>
        <p:origin x="-19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" charset="0"/>
              </a:defRPr>
            </a:lvl1pPr>
          </a:lstStyle>
          <a:p>
            <a:pPr>
              <a:defRPr/>
            </a:pPr>
            <a:fld id="{1C9E0D3B-22ED-41AE-946D-24F800511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664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10D589C-6EF0-4859-966B-A9FB9FF338A4}" type="slidenum">
              <a:rPr lang="ru-RU">
                <a:latin typeface="Arial" charset="0"/>
              </a:rPr>
              <a:pPr eaLnBrk="1" hangingPunct="1"/>
              <a:t>3</a:t>
            </a:fld>
            <a:endParaRPr lang="ru-RU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Государственная Дума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E0D3B-22ED-41AE-946D-24F80051187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17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 smtClean="0"/>
              <a:t>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E0D3B-22ED-41AE-946D-24F80051187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6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72E4672-17EC-434F-B180-DC51A4CF2B66}" type="slidenum">
              <a:rPr lang="ru-RU">
                <a:latin typeface="Arial" charset="0"/>
              </a:rPr>
              <a:pPr eaLnBrk="1" hangingPunct="1"/>
              <a:t>17</a:t>
            </a:fld>
            <a:endParaRPr lang="ru-RU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3B424E0-19D0-4C3F-ACC1-2413FCFC0FE2}" type="slidenum">
              <a:rPr lang="ru-RU">
                <a:latin typeface="Arial" charset="0"/>
              </a:rPr>
              <a:pPr eaLnBrk="1" hangingPunct="1"/>
              <a:t>22</a:t>
            </a:fld>
            <a:endParaRPr lang="ru-RU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79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4193AD7-AEDD-4A72-A3B3-F51BD6329068}" type="slidenum">
              <a:rPr lang="ru-RU">
                <a:latin typeface="Arial" charset="0"/>
              </a:rPr>
              <a:pPr eaLnBrk="1" hangingPunct="1"/>
              <a:t>29</a:t>
            </a:fld>
            <a:endParaRPr lang="ru-RU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400"/>
              </a:p>
            </p:txBody>
          </p:sp>
        </p:grpSp>
      </p:grpSp>
      <p:sp>
        <p:nvSpPr>
          <p:cNvPr id="2795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795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F55C3D-7BBB-49E9-A483-45AC351E5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99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95694-774B-4BBF-8DEF-EF4A78623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03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18559-C070-4431-8A13-531D9E4C5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894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C89C-3913-4FA9-BC03-0B645CDD7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39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4CA6C-59F1-4736-9B6D-DE0622868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16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7BD0E-1BDB-4D71-B7FE-D1B644FF3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007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62F2A-1368-4F16-ACDF-D8580ECCA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487C1-3AF6-4A10-862A-E46B5E642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64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3B15D-96F3-47EE-849A-239DB72D7B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11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146CC-E0C7-4CEE-8F36-4B77E9CD0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75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BE610-7025-4E47-9370-190F53501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0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440E8-AD17-4C03-9A09-4D6C05332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31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FCA3C-A171-4A58-876A-ACA10604F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76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0C387-4209-4255-8BBC-66B9060AD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556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7382E-79AB-4A99-872B-F1F8262FF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6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latin typeface="Arial Black" pitchFamily="34" charset="0"/>
              </a:defRPr>
            </a:lvl1pPr>
          </a:lstStyle>
          <a:p>
            <a:pPr>
              <a:defRPr/>
            </a:pPr>
            <a:fld id="{BEE5E42E-8BA1-4118-BDAC-40E9E551D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sz="2400"/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400"/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180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85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836712"/>
            <a:ext cx="7337425" cy="36004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5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Отчет о работе </a:t>
            </a:r>
            <a:b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900" b="1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Воткинской городской Думы</a:t>
            </a:r>
            <a: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5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2020 год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67544" y="332656"/>
            <a:ext cx="8229600" cy="451520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Фракции в городских думах</a:t>
            </a:r>
            <a:endParaRPr lang="ru-RU" sz="33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22548"/>
              </p:ext>
            </p:extLst>
          </p:nvPr>
        </p:nvGraphicFramePr>
        <p:xfrm>
          <a:off x="539553" y="1124745"/>
          <a:ext cx="8136902" cy="5112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6496"/>
                <a:gridCol w="1118686"/>
                <a:gridCol w="930924"/>
                <a:gridCol w="1025594"/>
                <a:gridCol w="1024804"/>
                <a:gridCol w="1024804"/>
                <a:gridCol w="1025594"/>
              </a:tblGrid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фракции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Воткинск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Ижевск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Сарапул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Глазов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Можга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 всем городам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Единая Россия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71%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71,3%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77%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42%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68,6%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КПРФ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3,6%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7,5%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12,1%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ЛДПР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3,6%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7,5%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6,4%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Справедливая Россия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3,6%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2,9%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Родина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7,1%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19%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5,0%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Патриоты России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3,6%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Партия пенсионеров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3,6%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0,7%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1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Депутаты вне фракций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3,6%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3,6%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90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 всем городам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25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28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26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26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140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9183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32656"/>
            <a:ext cx="8229600" cy="451520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Бюджетная обеспеченность</a:t>
            </a:r>
            <a:endParaRPr lang="ru-RU" sz="33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680234"/>
              </p:ext>
            </p:extLst>
          </p:nvPr>
        </p:nvGraphicFramePr>
        <p:xfrm>
          <a:off x="395532" y="980728"/>
          <a:ext cx="8352931" cy="56273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6741"/>
                <a:gridCol w="1089104"/>
                <a:gridCol w="1089104"/>
                <a:gridCol w="1089104"/>
                <a:gridCol w="1089104"/>
                <a:gridCol w="1089887"/>
                <a:gridCol w="1089887"/>
              </a:tblGrid>
              <a:tr h="385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Наименование показателя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Период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Воткинск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Ижевск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Сарапул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Глазов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Можга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60359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Бюджетная обеспеченность на 1000 жителей по собственным доходам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 (</a:t>
                      </a:r>
                      <a:r>
                        <a:rPr lang="ru-RU" sz="1300" dirty="0" err="1">
                          <a:effectLst/>
                        </a:rPr>
                        <a:t>тыс.руб</a:t>
                      </a:r>
                      <a:r>
                        <a:rPr lang="ru-RU" sz="1300" dirty="0">
                          <a:effectLst/>
                        </a:rPr>
                        <a:t>.)/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рейтинг (место)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2019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7334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9669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5040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5119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4859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2020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5872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8413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4772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5149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5009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2021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5301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7847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4599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4777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4507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2019-2021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18507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71%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25929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100%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14411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56%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15045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58%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14375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55%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Бюджетная обеспеченность на 1000 жителей по доходам от  межбюджетных трансфертов (тыс.руб.)/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рейтинг (место)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2019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18810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4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14788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19098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20747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21328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6035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2020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20362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13186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22695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20525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25988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2021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14917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11832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14863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13978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21873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2019-2021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54089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78%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39806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58%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56656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82%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55250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80%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69189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100%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Суммарная бюджетная обеспеченность (тыс.руб.)/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рейтинг (место)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2019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26070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24522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24131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25951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26187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2020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26850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21614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27483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25874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4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31021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2021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20674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19679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19462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17792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26379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  <a:tr h="4023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2019-2021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73594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88%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65815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79%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71076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69617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83%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83587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100%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30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13184"/>
            <a:ext cx="8229600" cy="379512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Заработная плата</a:t>
            </a:r>
            <a:endParaRPr lang="ru-RU" sz="33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65620"/>
              </p:ext>
            </p:extLst>
          </p:nvPr>
        </p:nvGraphicFramePr>
        <p:xfrm>
          <a:off x="395536" y="908720"/>
          <a:ext cx="8280920" cy="5727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60649"/>
                <a:gridCol w="1043739"/>
                <a:gridCol w="1043739"/>
                <a:gridCol w="1044527"/>
                <a:gridCol w="1043739"/>
                <a:gridCol w="1044527"/>
              </a:tblGrid>
              <a:tr h="432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Наименование показателя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Воткинск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Ижевск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Сарапул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Глазов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Можга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1024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Среднемесячная заработная плата в организациях без субъектов малого предпринимательства численностью более 15 человек (руб.)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41994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42561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34192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36805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30536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512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Численность работающих для расчета среднемесячной заработной платы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24625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175397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21331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23104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11231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683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Заработная плата педагогических работников в организациях общего образования (руб.)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31676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33702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30960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29401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29819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1024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Заработная плата преподавателей и мастеров производственного обучения в организациях начального и среднего профессионального образования (руб.)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33468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33452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32317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32115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33655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3416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Заработная плата работников культуры (руб.)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28845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30425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29607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29828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29739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5049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Заработная плата младшего медицинского персонала (руб.)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33590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34805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32696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30688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32216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5064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Заработная плата среднего медицинского персонала (руб.)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31143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37669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32905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31942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32258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  <a:tr h="3416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Заработная плата врачей с высшим образованием (руб.)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66583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69195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69766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>
                          <a:effectLst/>
                        </a:rPr>
                        <a:t>67839</a:t>
                      </a:r>
                      <a:endParaRPr lang="ru-RU" sz="19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>
                          <a:effectLst/>
                        </a:rPr>
                        <a:t>68128</a:t>
                      </a:r>
                      <a:endParaRPr lang="ru-RU" sz="1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2047" marR="5204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805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32656"/>
            <a:ext cx="8229600" cy="451520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Демография Удмуртия - Воткинск</a:t>
            </a:r>
            <a:endParaRPr lang="ru-RU" sz="33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851200"/>
              </p:ext>
            </p:extLst>
          </p:nvPr>
        </p:nvGraphicFramePr>
        <p:xfrm>
          <a:off x="467543" y="1052735"/>
          <a:ext cx="8280920" cy="54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1"/>
                <a:gridCol w="4032448"/>
                <a:gridCol w="1760981"/>
                <a:gridCol w="1767410"/>
              </a:tblGrid>
              <a:tr h="3600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п.п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показателя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 показателя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Удмуртия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Воткинск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Численность населения на 01.01.2020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1500955 чел.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97345 чел. 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Численность населения на 01.01.2021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1493700 чел.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97244 чел.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Прирост (+) убыль (-)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-7255 чел.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-101 чел. 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Рождаемость на 1000 жителей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9,7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9,13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Смертность на 1000 жителей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14,1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13,8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Естественный прирост (+) убыль </a:t>
                      </a:r>
                      <a:r>
                        <a:rPr lang="ru-RU" sz="1800" dirty="0" smtClean="0">
                          <a:effectLst/>
                        </a:rPr>
                        <a:t>(-) </a:t>
                      </a:r>
                      <a:r>
                        <a:rPr lang="ru-RU" sz="1800" dirty="0">
                          <a:effectLst/>
                        </a:rPr>
                        <a:t>на 1000 жителей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-4,4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-4,67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Миграционный прирост (+) убыль (-) на 1000 жителей 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-0,5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+3,92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Суммарный прирост (+) убыль (-) </a:t>
                      </a:r>
                      <a:endParaRPr lang="ru-RU" sz="18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на </a:t>
                      </a:r>
                      <a:r>
                        <a:rPr lang="ru-RU" sz="1800" dirty="0">
                          <a:effectLst/>
                        </a:rPr>
                        <a:t>1000 жителей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-4,9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- 0,75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368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5192"/>
            <a:ext cx="8229600" cy="523528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Старшее поколение в УР</a:t>
            </a:r>
            <a:endParaRPr lang="ru-RU" sz="33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7658614"/>
              </p:ext>
            </p:extLst>
          </p:nvPr>
        </p:nvGraphicFramePr>
        <p:xfrm>
          <a:off x="539552" y="1052734"/>
          <a:ext cx="8136904" cy="5221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7928"/>
                <a:gridCol w="5866286"/>
                <a:gridCol w="1632690"/>
              </a:tblGrid>
              <a:tr h="8584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п.п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показателя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Общая численность пенсионеров (тыс. 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454,3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Соотношение к общей численности населения (%)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30,4%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69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них неработающих пенсионеров (тыс. 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367,0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80,8%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69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всех пенсионеров получает пенсию по старости (тыс. 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384,9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84,7%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696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них неработающих пенсионеров (тыс. 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306,3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79,6%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48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Средний размер пенсии (руб.)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15551,27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752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32185"/>
            <a:ext cx="8078787" cy="5365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3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Постоянные комиссии</a:t>
            </a:r>
            <a:br>
              <a:rPr lang="ru-RU" sz="33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3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858935278"/>
              </p:ext>
            </p:extLst>
          </p:nvPr>
        </p:nvGraphicFramePr>
        <p:xfrm>
          <a:off x="539552" y="1196750"/>
          <a:ext cx="8136905" cy="51125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81436"/>
                <a:gridCol w="4291153"/>
                <a:gridCol w="1282158"/>
                <a:gridCol w="1282158"/>
              </a:tblGrid>
              <a:tr h="62808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№№ п/п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комиссии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Численный состав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 созыв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 созыв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7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жилищно-коммунальному хозяйству и инфраструктуре города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80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социальным вопросам и молодежной политике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7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правовым вопросам, обращениям граждан и депутатской этике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8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строительству и архитектуре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88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 экономике и бюджету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51520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Депутатские фракции</a:t>
            </a:r>
            <a:endParaRPr lang="ru-RU" sz="35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59602152"/>
              </p:ext>
            </p:extLst>
          </p:nvPr>
        </p:nvGraphicFramePr>
        <p:xfrm>
          <a:off x="611560" y="1124746"/>
          <a:ext cx="7992888" cy="50405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632035"/>
                <a:gridCol w="4386341"/>
                <a:gridCol w="1486869"/>
                <a:gridCol w="1487643"/>
              </a:tblGrid>
              <a:tr h="100376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№№ </a:t>
                      </a:r>
                      <a:r>
                        <a:rPr lang="ru-RU" sz="1800" dirty="0" err="1">
                          <a:effectLst/>
                        </a:rPr>
                        <a:t>п.п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фракции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Численный состав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(чел.)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75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 созыв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 созыв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2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Единая Россия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2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КПРФ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2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ЛДПР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12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Справедливая Россия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8088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постоянных комиссий в 2020 году</a:t>
            </a: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520606149"/>
              </p:ext>
            </p:extLst>
          </p:nvPr>
        </p:nvGraphicFramePr>
        <p:xfrm>
          <a:off x="467544" y="932264"/>
          <a:ext cx="8208912" cy="53726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32248"/>
                <a:gridCol w="1152128"/>
                <a:gridCol w="1296144"/>
                <a:gridCol w="1256221"/>
                <a:gridCol w="1293126"/>
                <a:gridCol w="979045"/>
              </a:tblGrid>
              <a:tr h="22500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Комиссия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Период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показателя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84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Проведено заседаний/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Явка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Рассмотре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но вопросов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том числе </a:t>
                      </a:r>
                      <a:r>
                        <a:rPr lang="ru-RU" sz="1200" dirty="0" smtClean="0">
                          <a:effectLst/>
                        </a:rPr>
                        <a:t>инициативным </a:t>
                      </a:r>
                      <a:r>
                        <a:rPr lang="ru-RU" sz="1200" dirty="0">
                          <a:effectLst/>
                        </a:rPr>
                        <a:t>порядком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Принято </a:t>
                      </a:r>
                      <a:r>
                        <a:rPr lang="ru-RU" sz="1200" dirty="0" smtClean="0">
                          <a:effectLst/>
                        </a:rPr>
                        <a:t>поручений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По правовым вопросам, обращениям граждан и депутатской этике</a:t>
                      </a:r>
                      <a:endParaRPr lang="ru-RU" sz="1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Январь-август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74,3%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56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6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89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 </a:t>
                      </a:r>
                      <a:r>
                        <a:rPr lang="ru-RU" sz="1250" dirty="0" smtClean="0">
                          <a:effectLst/>
                        </a:rPr>
                        <a:t>Сентябрь-декабрь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6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87,5%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27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 социальным вопросам и молодежной политике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Январь-август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67,5%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50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8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Сентябрь-декабрь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61,1%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24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3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7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 ЖКХ и инфраструкту-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ре города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Январь-август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68,8%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53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17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11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Сентябрь-декабрь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100%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18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3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4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 экономике и бюджету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Январь-август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61,1%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51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12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17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Сентябрь-декабрь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66,7%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21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По строительству и архитектуре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Январь-август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8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68,8%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47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12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8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Сентябрь-декабрь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66,7%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20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3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9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Итого по всем комиссиям</a:t>
                      </a:r>
                      <a:endParaRPr lang="ru-RU" sz="13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Январь-август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40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68,1%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257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51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45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  <a:tr h="3656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Сентябрь-декабрь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76,4%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</a:rPr>
                        <a:t>110</a:t>
                      </a:r>
                      <a:endParaRPr lang="ru-RU" sz="125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12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</a:rPr>
                        <a:t>28</a:t>
                      </a:r>
                      <a:endParaRPr lang="ru-RU" sz="125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0268" marR="30268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944048" cy="414337"/>
          </a:xfrm>
          <a:ln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r>
              <a:rPr lang="ru-RU" sz="31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постоянных комиссий 6 созыв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157062041"/>
              </p:ext>
            </p:extLst>
          </p:nvPr>
        </p:nvGraphicFramePr>
        <p:xfrm>
          <a:off x="395537" y="1124743"/>
          <a:ext cx="8352926" cy="5405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604"/>
                <a:gridCol w="1455234"/>
                <a:gridCol w="2470544"/>
                <a:gridCol w="2470544"/>
              </a:tblGrid>
              <a:tr h="266430"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effectLst/>
                        </a:rPr>
                        <a:t>Комиссия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Наименование показателя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2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Проведено заседаний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Рассмотрено вопросов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В том числе инициативным порядком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657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По правовым вопросам, обращениям граждан и депутатской этике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521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657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По социальным вопросам и молодежной политике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399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92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По ЖКХ и инфраструктуре города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393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По строительству и архитектуре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409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113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По экономике и бюджету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466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28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Итого по всем комиссиям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329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2188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352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435975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Участие депутатов в комиссиях 6 созыв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78735140"/>
              </p:ext>
            </p:extLst>
          </p:nvPr>
        </p:nvGraphicFramePr>
        <p:xfrm>
          <a:off x="467544" y="1124733"/>
          <a:ext cx="8352928" cy="5400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7332"/>
                <a:gridCol w="2183511"/>
                <a:gridCol w="2183511"/>
                <a:gridCol w="1828574"/>
              </a:tblGrid>
              <a:tr h="2919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Комиссия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Период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Количество заседаний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Посещаемость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 правовым вопросам, обращениям граждан и депутатской этике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2015 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82%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2017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73%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74%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2019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75%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74%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Итого по комиссии за весь период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По социальным вопросам и молодежной политике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2015 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69%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77%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13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63%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68%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Итого по комиссии за весь период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72%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По ЖКХ и инфраструктуре города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78%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92%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12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77%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77%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69%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Итого по комиссии за весь период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75%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 строительству и архитектуре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90%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11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91%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77%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14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86%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13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81%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69%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Итого по комиссии за весь период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63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82%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 экономике и бюджету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87%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2016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78%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72%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65%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62%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61%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  <a:tr h="1459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Итого по комиссии за весь период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74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71%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387" marR="39387" marT="0" marB="0"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5762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5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Численность избирателей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26607942"/>
              </p:ext>
            </p:extLst>
          </p:nvPr>
        </p:nvGraphicFramePr>
        <p:xfrm>
          <a:off x="539551" y="980731"/>
          <a:ext cx="8280920" cy="5400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1718"/>
                <a:gridCol w="1470638"/>
                <a:gridCol w="1471436"/>
                <a:gridCol w="1425130"/>
                <a:gridCol w="1290999"/>
                <a:gridCol w="1290999"/>
              </a:tblGrid>
              <a:tr h="12707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Дата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Численность избирателей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(чел.)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+/-  к прошедшему периоду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(чел.)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+/- к прошедшему периоду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(%)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</a:rPr>
                        <a:t>Естеств</a:t>
                      </a:r>
                      <a:r>
                        <a:rPr lang="ru-RU" sz="1500" dirty="0">
                          <a:effectLst/>
                        </a:rPr>
                        <a:t>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+(прирост)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 (убыль)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(чел.)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Миграция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(чел.)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01.01.2011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77512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01.01.2012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76841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-671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-0,87%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-26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01.01.2013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76225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-616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-0,80%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+58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-674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01.01.2014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75597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-628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-0,82%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+116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-744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01.01.2015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74758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-839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-1,11%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+185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-1024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01.01.2016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74063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-695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-0,93%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+39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-734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01.01.2017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73577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-486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-0,66%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+89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-575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01.01.2018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73060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-517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-0,70%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-147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-370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01.01.2019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72392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-668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-0,91%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-186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-482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01.01.2020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71719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-673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-0,93%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-333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-340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76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01.01.2021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70834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-885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-1,23%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-486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-399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53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Итого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-6678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-8,62%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-691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(-0,89%)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-5987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(-7,73</a:t>
                      </a:r>
                      <a:r>
                        <a:rPr lang="ru-RU" sz="1500" dirty="0" smtClean="0">
                          <a:effectLst/>
                        </a:rPr>
                        <a:t>%)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078787" cy="7588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1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Сессии городской Думы 2020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23720425"/>
              </p:ext>
            </p:extLst>
          </p:nvPr>
        </p:nvGraphicFramePr>
        <p:xfrm>
          <a:off x="611560" y="1772815"/>
          <a:ext cx="8136905" cy="4536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1777"/>
                <a:gridCol w="1186535"/>
                <a:gridCol w="1418893"/>
                <a:gridCol w="957371"/>
                <a:gridCol w="1648836"/>
                <a:gridCol w="1303493"/>
              </a:tblGrid>
              <a:tr h="1814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Период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Кол-во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сессий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Кол-во заседаний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Явка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(%)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Рассмотрено вопросов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Принято решений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07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Январь - август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8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8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74%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69</a:t>
                      </a:r>
                      <a:endParaRPr lang="ru-RU" sz="2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60</a:t>
                      </a:r>
                      <a:endParaRPr lang="ru-RU" sz="2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4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Сентябрь - декабрь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5</a:t>
                      </a:r>
                      <a:endParaRPr lang="ru-RU" sz="2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6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81%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42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45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457200" y="404664"/>
            <a:ext cx="8229600" cy="52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35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Сессии городской Думы 6 созыва</a:t>
            </a:r>
            <a:endParaRPr lang="ru-RU" sz="2500" b="1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646591309"/>
              </p:ext>
            </p:extLst>
          </p:nvPr>
        </p:nvGraphicFramePr>
        <p:xfrm>
          <a:off x="570384" y="1127659"/>
          <a:ext cx="8003232" cy="24453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493"/>
                <a:gridCol w="1600493"/>
                <a:gridCol w="1600493"/>
                <a:gridCol w="1600493"/>
                <a:gridCol w="1601260"/>
              </a:tblGrid>
              <a:tr h="3281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Период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(год)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Кол-во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сессий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заседаний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Рассмотрено вопросов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Принято решений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22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2015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(сентябрь – декабрь)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4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4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92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4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132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1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124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133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27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(январь – август)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69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60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2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 начала созыва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60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61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553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559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670315"/>
              </p:ext>
            </p:extLst>
          </p:nvPr>
        </p:nvGraphicFramePr>
        <p:xfrm>
          <a:off x="575555" y="3789040"/>
          <a:ext cx="7992889" cy="28323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271"/>
                <a:gridCol w="1598271"/>
                <a:gridCol w="1598271"/>
                <a:gridCol w="1599038"/>
                <a:gridCol w="1599038"/>
              </a:tblGrid>
              <a:tr h="19202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Период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(год)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заседаний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Явка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40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Минимальное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значение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Максимальное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значение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Среднее по году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(сентябрь – декабрь)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87%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71%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96%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83%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68%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83%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68%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8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2020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(январь – август)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68%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84%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74%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4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 начала созыва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61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81%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7397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1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Правотворческая деятельность</a:t>
            </a:r>
            <a:br>
              <a:rPr lang="ru-RU" sz="31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500" b="1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4063691109"/>
              </p:ext>
            </p:extLst>
          </p:nvPr>
        </p:nvGraphicFramePr>
        <p:xfrm>
          <a:off x="395538" y="1052736"/>
          <a:ext cx="8424933" cy="1728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50497"/>
                <a:gridCol w="1145584"/>
                <a:gridCol w="1282213"/>
                <a:gridCol w="1282213"/>
                <a:gridCol w="1282213"/>
                <a:gridCol w="1282213"/>
              </a:tblGrid>
              <a:tr h="43204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Период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 решений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Ненормативные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 во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Доля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Доля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 – август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60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28%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43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 - декабрь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34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76%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528255"/>
              </p:ext>
            </p:extLst>
          </p:nvPr>
        </p:nvGraphicFramePr>
        <p:xfrm>
          <a:off x="467544" y="2924944"/>
          <a:ext cx="8352928" cy="35283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64616"/>
                <a:gridCol w="1148052"/>
                <a:gridCol w="1148052"/>
                <a:gridCol w="1148052"/>
                <a:gridCol w="1148052"/>
                <a:gridCol w="1148052"/>
                <a:gridCol w="1148052"/>
              </a:tblGrid>
              <a:tr h="252027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</a:rPr>
                        <a:t>Период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Решения Воткинской городской Думы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0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</a:t>
                      </a:r>
                      <a:r>
                        <a:rPr lang="ru-RU" sz="1200" dirty="0" err="1">
                          <a:effectLst/>
                        </a:rPr>
                        <a:t>ед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Доля в группе за созыв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Доля в группе за созыв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Ненорма 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Доля в группе за созыв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 – декабрь 2015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48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9/19%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39/81%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28/32%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60/68%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29/31%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21%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65/69%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2018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30/22%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21%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106/78%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2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28/21%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105/79%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Январь-август 2020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17/28%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43/72%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 6 созыв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559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141/25%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418/75%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6024" y="673224"/>
            <a:ext cx="9612560" cy="595536"/>
          </a:xfrm>
        </p:spPr>
        <p:txBody>
          <a:bodyPr/>
          <a:lstStyle/>
          <a:p>
            <a:pPr algn="ctr"/>
            <a:r>
              <a:rPr lang="ru-RU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Правотворческая </a:t>
            </a: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деятельность по субъектам</a:t>
            </a:r>
            <a:r>
              <a:rPr lang="ru-RU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000" dirty="0"/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1450992578"/>
              </p:ext>
            </p:extLst>
          </p:nvPr>
        </p:nvGraphicFramePr>
        <p:xfrm>
          <a:off x="539552" y="1124744"/>
          <a:ext cx="8352929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565"/>
                <a:gridCol w="1043656"/>
                <a:gridCol w="1044392"/>
                <a:gridCol w="1044392"/>
                <a:gridCol w="939806"/>
                <a:gridCol w="939806"/>
                <a:gridCol w="1043656"/>
                <a:gridCol w="1043656"/>
              </a:tblGrid>
              <a:tr h="2760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</a:rPr>
                        <a:t>Период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 решений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Ненормативные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0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∑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Дума 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Дума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Дума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Январь-август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27/45%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33/55%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6/35%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11/65%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21/49%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22/51%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 - декабрь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15/33%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30/67%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5/46%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6/54%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10/29%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24/71%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291717"/>
              </p:ext>
            </p:extLst>
          </p:nvPr>
        </p:nvGraphicFramePr>
        <p:xfrm>
          <a:off x="539552" y="2924944"/>
          <a:ext cx="8352929" cy="36004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565"/>
                <a:gridCol w="1043656"/>
                <a:gridCol w="1044392"/>
                <a:gridCol w="1044392"/>
                <a:gridCol w="939806"/>
                <a:gridCol w="939806"/>
                <a:gridCol w="1043656"/>
                <a:gridCol w="1043656"/>
              </a:tblGrid>
              <a:tr h="276954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</a:rPr>
                        <a:t>Период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 решений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Нормативные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Ненормативные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69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∑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Дума 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Дума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Админ.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Дума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308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Сентябрь – декабрь 2015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48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11/23%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37/77%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7/78%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2/22%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4/10%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35/90%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88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34/39%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54/61%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17/61%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11/39%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17/28%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43/72%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94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39/41%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55/59%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19/68%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10/32%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20/31%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45/69%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2018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136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57/42%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79/58%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22/73%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8/27%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35/33%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71/67%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2019 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133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42/32%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91/68%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17/61%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11/39%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25/24%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80/76%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3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Январь-август 2020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27/45%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33/55%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6/35%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11/65%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21/49%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22/51%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39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 6 созыв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559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210/38%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349/62%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88/62%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53/38%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122/29%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296/71%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5525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837"/>
            <a:ext cx="8002588" cy="523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Отраслевая принадлежность решений</a:t>
            </a:r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2418452618"/>
              </p:ext>
            </p:extLst>
          </p:nvPr>
        </p:nvGraphicFramePr>
        <p:xfrm>
          <a:off x="395536" y="908720"/>
          <a:ext cx="8280921" cy="562644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90685"/>
                <a:gridCol w="4139240"/>
                <a:gridCol w="862749"/>
                <a:gridCol w="862749"/>
                <a:gridCol w="862749"/>
                <a:gridCol w="862749"/>
              </a:tblGrid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>
                          <a:effectLst/>
                        </a:rPr>
                        <a:t>п.п</a:t>
                      </a:r>
                      <a:r>
                        <a:rPr lang="ru-RU" sz="1500" dirty="0">
                          <a:effectLst/>
                        </a:rPr>
                        <a:t>.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Отраслевая принадлежность 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Январь – август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Сентябрь - декабрь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 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Кол-во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Доля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Кол-во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Доля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90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Согласование: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 проектов муниципальных программ;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 изменений предлагаемых для внесения в муниципальные программы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15%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90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Муниципальная нормативная правовая база за исключением вопросов: местные налоги, бюджет, имущество, муниципальная служба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10%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610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Бюджет, имущество, налоги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25%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Представления, награждения</a:t>
                      </a:r>
                      <a:endParaRPr lang="ru-RU" sz="15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Муниципальная служба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12%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Организационные вопросы Администрации города Воткинска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Организационные вопросы Воткинской городской Думы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17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38%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6750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Внесение изменений в Устав города с учетом сопутствующих решений (публичные слушания)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5%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4%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8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Контрольные функции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9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Иные вопросы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7%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11%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 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Итого по всем направлениям</a:t>
                      </a:r>
                      <a:endParaRPr lang="ru-RU" sz="15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60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45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0608" marR="60608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4845"/>
            <a:ext cx="8002588" cy="5238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Контрольные функции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319425"/>
              </p:ext>
            </p:extLst>
          </p:nvPr>
        </p:nvGraphicFramePr>
        <p:xfrm>
          <a:off x="467544" y="1052736"/>
          <a:ext cx="8352928" cy="512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/>
                <a:gridCol w="2808312"/>
                <a:gridCol w="1656184"/>
                <a:gridCol w="1924106"/>
                <a:gridCol w="1460270"/>
              </a:tblGrid>
              <a:tr h="153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п.п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Объект (предмет) контроля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Субъект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Способ контроля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Периодич-ность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461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Результаты деятельности Главы города Воткинска и Администрации города Воткинска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Глава города Воткинска, Администрация города Воткинска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вопроса на сессии с принятием решения об оценке деятельности Главы города Воткинска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Один раз в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520-РП от 27.05.2020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3593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Результаты  деятельности Контрольно-счетного управления города Воткинска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Контрольно-счетное управление города Воткинска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вопроса на сессии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Один раз в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 505-РП от 26.02.2020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64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Результаты работы Межмуниципального отдела МВД России «Воткинский» и состояние преступности на территории города </a:t>
                      </a:r>
                      <a:r>
                        <a:rPr lang="ru-RU" sz="1200" dirty="0" smtClean="0">
                          <a:effectLst/>
                        </a:rPr>
                        <a:t>Воткинска 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Межмуниципальный </a:t>
                      </a:r>
                      <a:r>
                        <a:rPr lang="ru-RU" sz="1200" dirty="0">
                          <a:effectLst/>
                        </a:rPr>
                        <a:t>отдел МВД России «Воткинский»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вопроса на сессии 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Каждое полугодие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504-РП от 26.02.2020,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551-РП от 26.08.2020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64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О состоянии законности на территории муниципального образования «Город Воткинск» (по информации Воткинского межрайонного прокурора)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Администрация города Воткинска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вопроса на сессии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Каждое полугодие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519-РП от 25.03.2020,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552-РП от 26.08.2020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3079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Исполнение бюджета муниципального образования «Город Воткинск»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Администрация города Воткинска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информации на заседаниях каждой из постоянных комиссий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Каждый квартал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3593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Рассмотрение вопроса на сессии с утверждением отчета об исполнении бюджета 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Один раз в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530-РП от 23.06.2020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95536"/>
          </a:xfrm>
        </p:spPr>
        <p:txBody>
          <a:bodyPr/>
          <a:lstStyle/>
          <a:p>
            <a:pPr algn="ctr"/>
            <a:r>
              <a:rPr lang="ru-RU" sz="3000" b="1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Контрольные </a:t>
            </a:r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</a:t>
            </a:r>
            <a:r>
              <a:rPr lang="ru-RU" sz="3000" b="1" dirty="0" smtClean="0">
                <a:solidFill>
                  <a:schemeClr val="bg2"/>
                </a:solidFill>
              </a:rPr>
              <a:t>(продолжение)</a:t>
            </a:r>
            <a:endParaRPr lang="ru-RU" sz="3000" b="1" dirty="0">
              <a:solidFill>
                <a:schemeClr val="bg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518429"/>
              </p:ext>
            </p:extLst>
          </p:nvPr>
        </p:nvGraphicFramePr>
        <p:xfrm>
          <a:off x="611560" y="1340768"/>
          <a:ext cx="8280919" cy="4752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/>
                <a:gridCol w="1872208"/>
                <a:gridCol w="1584176"/>
                <a:gridCol w="2910195"/>
                <a:gridCol w="1266268"/>
              </a:tblGrid>
              <a:tr h="3960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п.п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Объект (предмет) контроля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Субъект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Способ контроля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Периодич-ность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9406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3"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</a:rPr>
                        <a:t>Исполнение муниципальных программ</a:t>
                      </a:r>
                      <a:endParaRPr lang="ru-RU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Администрация города Воткинска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информации на комиссиях при подготовке вопроса о проекте бюджета  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Один раз в год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940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информации на комиссиях при подготовке вопроса об исполнении  бюджета  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Один раз в год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990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информации на комиссиях при подготовке вопроса о согласовании изменений в программу либо согласовании проекта новой программы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 факту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940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Исполнение наказов избирателей 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Администрация города Воткинска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Рассмотрение информации на комиссиях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Как правило, один раз в квартал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940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Рассмотрение информации на сессии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Как правило, каждое полугодие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5940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 marL="21590">
                        <a:spcAft>
                          <a:spcPts val="600"/>
                        </a:spcAft>
                      </a:pPr>
                      <a:r>
                        <a:rPr lang="ru-RU" sz="1200">
                          <a:effectLst/>
                        </a:rPr>
                        <a:t>Подведомственные вопросы</a:t>
                      </a:r>
                      <a:endParaRPr lang="ru-RU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5503" marR="15503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Уполномоченный орган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инициативным порядком вопросов на комиссиях с принятием соответствующих решений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предложению депутатов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  <a:tr h="3960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Рассмотрение вопросов на сессии по предложению комиссии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 предложению комиссии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503" marR="1550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726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8229600" cy="379512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Наказы избирателей 2020</a:t>
            </a:r>
            <a:endParaRPr lang="ru-RU" sz="35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382825"/>
              </p:ext>
            </p:extLst>
          </p:nvPr>
        </p:nvGraphicFramePr>
        <p:xfrm>
          <a:off x="251521" y="617116"/>
          <a:ext cx="8640958" cy="5980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39"/>
                <a:gridCol w="2016224"/>
                <a:gridCol w="504056"/>
                <a:gridCol w="5760639"/>
              </a:tblGrid>
              <a:tr h="3037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№ п/п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Ф.И.О. депутата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Округ/ Территориальная группа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Сумма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Мероприятия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2591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Семенов Н.Н</a:t>
                      </a:r>
                      <a:r>
                        <a:rPr lang="ru-RU" sz="900" dirty="0" smtClean="0">
                          <a:effectLst/>
                        </a:rPr>
                        <a:t>.,  округ № 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ремонт </a:t>
                      </a:r>
                      <a:r>
                        <a:rPr lang="ru-RU" sz="900" dirty="0">
                          <a:effectLst/>
                        </a:rPr>
                        <a:t>тротуара по ул. Серова (от ул. Курчатова в сторону к/т "Октябрь</a:t>
                      </a:r>
                      <a:r>
                        <a:rPr lang="ru-RU" sz="900" dirty="0" smtClean="0">
                          <a:effectLst/>
                        </a:rPr>
                        <a:t>");  </a:t>
                      </a:r>
                      <a:r>
                        <a:rPr lang="ru-RU" sz="900" dirty="0">
                          <a:effectLst/>
                        </a:rPr>
                        <a:t>Детский сад № 30  – замена инженерных коммуникаций</a:t>
                      </a:r>
                      <a:r>
                        <a:rPr lang="ru-RU" sz="900" dirty="0" smtClean="0">
                          <a:effectLst/>
                        </a:rPr>
                        <a:t>; </a:t>
                      </a:r>
                      <a:r>
                        <a:rPr lang="ru-RU" sz="900" dirty="0">
                          <a:effectLst/>
                        </a:rPr>
                        <a:t>Детский сад № 24 – частичная замена ограждения</a:t>
                      </a:r>
                      <a:r>
                        <a:rPr lang="ru-RU" sz="900" dirty="0" smtClean="0">
                          <a:effectLst/>
                        </a:rPr>
                        <a:t>; Школа </a:t>
                      </a:r>
                      <a:r>
                        <a:rPr lang="ru-RU" sz="900" dirty="0">
                          <a:effectLst/>
                        </a:rPr>
                        <a:t>№ 22 – монтаж инженерно-технических сетей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29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Сергеев Н.Н</a:t>
                      </a:r>
                      <a:r>
                        <a:rPr lang="ru-RU" sz="900" dirty="0" smtClean="0">
                          <a:effectLst/>
                        </a:rPr>
                        <a:t>., общая </a:t>
                      </a:r>
                      <a:r>
                        <a:rPr lang="ru-RU" sz="900" dirty="0">
                          <a:effectLst/>
                        </a:rPr>
                        <a:t>часть партийного списка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5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Караваева Т.А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ремонт </a:t>
                      </a:r>
                      <a:r>
                        <a:rPr lang="ru-RU" sz="900" dirty="0">
                          <a:effectLst/>
                        </a:rPr>
                        <a:t>крыши «Дом физкультурника</a:t>
                      </a:r>
                      <a:r>
                        <a:rPr lang="ru-RU" sz="900" dirty="0" smtClean="0">
                          <a:effectLst/>
                        </a:rPr>
                        <a:t>»; установка </a:t>
                      </a:r>
                      <a:r>
                        <a:rPr lang="ru-RU" sz="900" dirty="0">
                          <a:effectLst/>
                        </a:rPr>
                        <a:t>детской площадки во дворе дома № 31 по ул. Мира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Телегина </a:t>
                      </a:r>
                      <a:r>
                        <a:rPr lang="ru-RU" sz="900" dirty="0" smtClean="0">
                          <a:effectLst/>
                        </a:rPr>
                        <a:t>А.В.  группа № 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Бородулин А.Н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3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480,0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ремонт </a:t>
                      </a:r>
                      <a:r>
                        <a:rPr lang="ru-RU" sz="900" dirty="0">
                          <a:effectLst/>
                        </a:rPr>
                        <a:t>тротуара по ул. Пугачева от ул. Краснофлотская до ул. Партизанская</a:t>
                      </a:r>
                      <a:r>
                        <a:rPr lang="ru-RU" sz="900" dirty="0" smtClean="0">
                          <a:effectLst/>
                        </a:rPr>
                        <a:t>;  замена </a:t>
                      </a:r>
                      <a:r>
                        <a:rPr lang="ru-RU" sz="900" dirty="0">
                          <a:effectLst/>
                        </a:rPr>
                        <a:t>окон </a:t>
                      </a:r>
                      <a:r>
                        <a:rPr lang="ru-RU" sz="900" dirty="0" smtClean="0">
                          <a:effectLst/>
                        </a:rPr>
                        <a:t>Школы </a:t>
                      </a:r>
                      <a:r>
                        <a:rPr lang="ru-RU" sz="900" dirty="0">
                          <a:effectLst/>
                        </a:rPr>
                        <a:t>№ </a:t>
                      </a:r>
                      <a:r>
                        <a:rPr lang="ru-RU" sz="900" dirty="0" smtClean="0">
                          <a:effectLst/>
                        </a:rPr>
                        <a:t>12;  ремонт </a:t>
                      </a:r>
                      <a:r>
                        <a:rPr lang="ru-RU" sz="900" dirty="0">
                          <a:effectLst/>
                        </a:rPr>
                        <a:t>лестничного марша ул. 1 Мая, 142а к ул. 1 Мая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Алтынцев</a:t>
                      </a:r>
                      <a:r>
                        <a:rPr lang="ru-RU" sz="900" dirty="0">
                          <a:effectLst/>
                        </a:rPr>
                        <a:t> П.А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3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Головин А.Ф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480,0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обустройство </a:t>
                      </a:r>
                      <a:r>
                        <a:rPr lang="ru-RU" sz="900" dirty="0">
                          <a:effectLst/>
                        </a:rPr>
                        <a:t>тротуара по ул. Марата (от ул. Кирова в сторону ул. Спорта до Кирова, 52</a:t>
                      </a:r>
                      <a:r>
                        <a:rPr lang="ru-RU" sz="900" dirty="0" smtClean="0">
                          <a:effectLst/>
                        </a:rPr>
                        <a:t>); парк </a:t>
                      </a:r>
                      <a:r>
                        <a:rPr lang="ru-RU" sz="900" dirty="0">
                          <a:effectLst/>
                        </a:rPr>
                        <a:t>Победы около ДК «Юбилейный»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819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r>
                        <a:rPr lang="ru-RU" sz="900" dirty="0" err="1" smtClean="0">
                          <a:effectLst/>
                        </a:rPr>
                        <a:t>Шкаликова</a:t>
                      </a:r>
                      <a:r>
                        <a:rPr lang="ru-RU" sz="900" dirty="0" smtClean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Т.В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4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75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Погорелкина Н.В</a:t>
                      </a:r>
                      <a:r>
                        <a:rPr lang="ru-RU" sz="900" dirty="0" smtClean="0">
                          <a:effectLst/>
                        </a:rPr>
                        <a:t>.,  округ </a:t>
                      </a:r>
                      <a:r>
                        <a:rPr lang="ru-RU" sz="900" dirty="0">
                          <a:effectLst/>
                        </a:rPr>
                        <a:t>№ 5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отсыпка </a:t>
                      </a:r>
                      <a:r>
                        <a:rPr lang="ru-RU" sz="900" dirty="0">
                          <a:effectLst/>
                        </a:rPr>
                        <a:t>ул. </a:t>
                      </a:r>
                      <a:r>
                        <a:rPr lang="ru-RU" sz="900" dirty="0" smtClean="0">
                          <a:effectLst/>
                        </a:rPr>
                        <a:t>Чайкиной; обустройство </a:t>
                      </a:r>
                      <a:r>
                        <a:rPr lang="ru-RU" sz="900" dirty="0">
                          <a:effectLst/>
                        </a:rPr>
                        <a:t>тротуара на Партизанской </a:t>
                      </a:r>
                      <a:r>
                        <a:rPr lang="ru-RU" sz="900" dirty="0" smtClean="0">
                          <a:effectLst/>
                        </a:rPr>
                        <a:t>площади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4113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Гусев А.В</a:t>
                      </a:r>
                      <a:r>
                        <a:rPr lang="ru-RU" sz="900" dirty="0" smtClean="0">
                          <a:effectLst/>
                        </a:rPr>
                        <a:t>., Общая </a:t>
                      </a:r>
                      <a:r>
                        <a:rPr lang="ru-RU" sz="900" dirty="0">
                          <a:effectLst/>
                        </a:rPr>
                        <a:t>часть партийного списка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r>
                        <a:rPr lang="ru-RU" sz="900" dirty="0" smtClean="0">
                          <a:effectLst/>
                        </a:rPr>
                        <a:t>Нуруллин </a:t>
                      </a:r>
                      <a:r>
                        <a:rPr lang="ru-RU" sz="900" dirty="0">
                          <a:effectLst/>
                        </a:rPr>
                        <a:t>А.С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детский </a:t>
                      </a:r>
                      <a:r>
                        <a:rPr lang="ru-RU" sz="900" dirty="0">
                          <a:effectLst/>
                        </a:rPr>
                        <a:t>сад № 44 - ремонт </a:t>
                      </a:r>
                      <a:r>
                        <a:rPr lang="ru-RU" sz="900" dirty="0" smtClean="0">
                          <a:effectLst/>
                        </a:rPr>
                        <a:t>овощехранилища;  детский </a:t>
                      </a:r>
                      <a:r>
                        <a:rPr lang="ru-RU" sz="900" dirty="0">
                          <a:effectLst/>
                        </a:rPr>
                        <a:t>сад № 45 -  ремонт водосточной системы </a:t>
                      </a:r>
                      <a:r>
                        <a:rPr lang="ru-RU" sz="900" dirty="0" smtClean="0">
                          <a:effectLst/>
                        </a:rPr>
                        <a:t>кровли,</a:t>
                      </a:r>
                      <a:r>
                        <a:rPr lang="ru-RU" sz="900" baseline="0" dirty="0" smtClean="0">
                          <a:effectLst/>
                        </a:rPr>
                        <a:t> п</a:t>
                      </a:r>
                      <a:r>
                        <a:rPr lang="ru-RU" sz="900" dirty="0" smtClean="0">
                          <a:effectLst/>
                        </a:rPr>
                        <a:t>риобретение </a:t>
                      </a:r>
                      <a:r>
                        <a:rPr lang="ru-RU" sz="900" dirty="0">
                          <a:effectLst/>
                        </a:rPr>
                        <a:t>холодильного оборудования для хранения </a:t>
                      </a:r>
                      <a:r>
                        <a:rPr lang="ru-RU" sz="900" dirty="0" smtClean="0">
                          <a:effectLst/>
                        </a:rPr>
                        <a:t>овощей; школа </a:t>
                      </a:r>
                      <a:r>
                        <a:rPr lang="ru-RU" sz="900" dirty="0">
                          <a:effectLst/>
                        </a:rPr>
                        <a:t>№ 1 - приобретение компьютеров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29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r>
                        <a:rPr lang="ru-RU" sz="900" dirty="0" err="1" smtClean="0">
                          <a:effectLst/>
                        </a:rPr>
                        <a:t>Широбоков</a:t>
                      </a:r>
                      <a:r>
                        <a:rPr lang="ru-RU" sz="900" dirty="0" smtClean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К.П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6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r>
                        <a:rPr lang="ru-RU" sz="900" dirty="0" smtClean="0">
                          <a:effectLst/>
                        </a:rPr>
                        <a:t>Демченко </a:t>
                      </a:r>
                      <a:r>
                        <a:rPr lang="ru-RU" sz="900" dirty="0">
                          <a:effectLst/>
                        </a:rPr>
                        <a:t>Д.А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7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детский </a:t>
                      </a:r>
                      <a:r>
                        <a:rPr lang="ru-RU" sz="900" dirty="0">
                          <a:effectLst/>
                        </a:rPr>
                        <a:t>сад № 9 – ремонт </a:t>
                      </a:r>
                      <a:r>
                        <a:rPr lang="ru-RU" sz="900" dirty="0" smtClean="0">
                          <a:effectLst/>
                        </a:rPr>
                        <a:t>цоколя; детский </a:t>
                      </a:r>
                      <a:r>
                        <a:rPr lang="ru-RU" sz="900" dirty="0">
                          <a:effectLst/>
                        </a:rPr>
                        <a:t>сад № 40 – замена окон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r>
                        <a:rPr lang="ru-RU" sz="900" dirty="0" smtClean="0">
                          <a:effectLst/>
                        </a:rPr>
                        <a:t>Омельянович </a:t>
                      </a:r>
                      <a:r>
                        <a:rPr lang="ru-RU" sz="900" dirty="0">
                          <a:effectLst/>
                        </a:rPr>
                        <a:t>С.Р</a:t>
                      </a:r>
                      <a:r>
                        <a:rPr lang="ru-RU" sz="900" dirty="0" smtClean="0">
                          <a:effectLst/>
                        </a:rPr>
                        <a:t>.,  группа </a:t>
                      </a:r>
                      <a:r>
                        <a:rPr lang="ru-RU" sz="900" dirty="0">
                          <a:effectLst/>
                        </a:rPr>
                        <a:t>№ 7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Колдомов М.Ю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организация </a:t>
                      </a:r>
                      <a:r>
                        <a:rPr lang="ru-RU" sz="900" dirty="0">
                          <a:effectLst/>
                        </a:rPr>
                        <a:t>тротуара по ул. Верхняя от домов №№ 3, 13 к домам №№ 11, </a:t>
                      </a:r>
                      <a:r>
                        <a:rPr lang="ru-RU" sz="900" dirty="0" smtClean="0">
                          <a:effectLst/>
                        </a:rPr>
                        <a:t>15; школа </a:t>
                      </a:r>
                      <a:r>
                        <a:rPr lang="ru-RU" sz="900" dirty="0">
                          <a:effectLst/>
                        </a:rPr>
                        <a:t>№ 6 – приобретение </a:t>
                      </a:r>
                      <a:r>
                        <a:rPr lang="ru-RU" sz="900" dirty="0" smtClean="0">
                          <a:effectLst/>
                        </a:rPr>
                        <a:t>оборудования; детский </a:t>
                      </a:r>
                      <a:r>
                        <a:rPr lang="ru-RU" sz="900" dirty="0">
                          <a:effectLst/>
                        </a:rPr>
                        <a:t>сад № 8 – ремонт ворот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Талбутдинов Р.Ф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8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Владимиров К.В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480,0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ремонт </a:t>
                      </a:r>
                      <a:r>
                        <a:rPr lang="ru-RU" sz="900" dirty="0">
                          <a:effectLst/>
                        </a:rPr>
                        <a:t>тротуара по ул. Красноармейская (от ул. Совхозная в сторону 1 поселка)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Стрелков Г.М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9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Мельникова Е.В</a:t>
                      </a:r>
                      <a:r>
                        <a:rPr lang="ru-RU" sz="900" dirty="0" smtClean="0">
                          <a:effectLst/>
                        </a:rPr>
                        <a:t>., группа </a:t>
                      </a:r>
                      <a:r>
                        <a:rPr lang="ru-RU" sz="900" dirty="0">
                          <a:effectLst/>
                        </a:rPr>
                        <a:t>№ 10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aseline="0" dirty="0" smtClean="0">
                          <a:effectLst/>
                        </a:rPr>
                        <a:t>у</a:t>
                      </a:r>
                      <a:r>
                        <a:rPr lang="ru-RU" sz="900" dirty="0" smtClean="0">
                          <a:effectLst/>
                        </a:rPr>
                        <a:t>становка </a:t>
                      </a:r>
                      <a:r>
                        <a:rPr lang="ru-RU" sz="900" dirty="0">
                          <a:effectLst/>
                        </a:rPr>
                        <a:t>детской площадки  проезд Милицейский</a:t>
                      </a:r>
                      <a:r>
                        <a:rPr lang="ru-RU" sz="900" dirty="0" smtClean="0">
                          <a:effectLst/>
                        </a:rPr>
                        <a:t>;</a:t>
                      </a:r>
                      <a:r>
                        <a:rPr lang="ru-RU" sz="900" baseline="0" dirty="0" smtClean="0">
                          <a:effectLst/>
                        </a:rPr>
                        <a:t> ш</a:t>
                      </a:r>
                      <a:r>
                        <a:rPr lang="ru-RU" sz="900" dirty="0" smtClean="0">
                          <a:effectLst/>
                        </a:rPr>
                        <a:t>кола </a:t>
                      </a:r>
                      <a:r>
                        <a:rPr lang="ru-RU" sz="900" dirty="0">
                          <a:effectLst/>
                        </a:rPr>
                        <a:t>№ 18 - ремонт медицинского и процедурного кабинетов</a:t>
                      </a:r>
                      <a:r>
                        <a:rPr lang="ru-RU" sz="900" dirty="0" smtClean="0">
                          <a:effectLst/>
                        </a:rPr>
                        <a:t>;</a:t>
                      </a:r>
                      <a:r>
                        <a:rPr lang="ru-RU" sz="900" baseline="0" dirty="0" smtClean="0">
                          <a:effectLst/>
                        </a:rPr>
                        <a:t> ш</a:t>
                      </a:r>
                      <a:r>
                        <a:rPr lang="ru-RU" sz="900" dirty="0" smtClean="0">
                          <a:effectLst/>
                        </a:rPr>
                        <a:t>кола </a:t>
                      </a:r>
                      <a:r>
                        <a:rPr lang="ru-RU" sz="900" dirty="0">
                          <a:effectLst/>
                        </a:rPr>
                        <a:t>№  2 - освещение </a:t>
                      </a:r>
                      <a:r>
                        <a:rPr lang="ru-RU" sz="900" dirty="0" smtClean="0">
                          <a:effectLst/>
                        </a:rPr>
                        <a:t>кабинетов;</a:t>
                      </a:r>
                      <a:r>
                        <a:rPr lang="ru-RU" sz="900" baseline="0" dirty="0" smtClean="0">
                          <a:effectLst/>
                        </a:rPr>
                        <a:t> р</a:t>
                      </a:r>
                      <a:r>
                        <a:rPr lang="ru-RU" sz="900" dirty="0" smtClean="0">
                          <a:effectLst/>
                        </a:rPr>
                        <a:t>емонт </a:t>
                      </a:r>
                      <a:r>
                        <a:rPr lang="ru-RU" sz="900" dirty="0">
                          <a:effectLst/>
                        </a:rPr>
                        <a:t>цоколя школы  № 18</a:t>
                      </a:r>
                      <a:r>
                        <a:rPr lang="ru-RU" sz="900" dirty="0" smtClean="0">
                          <a:effectLst/>
                        </a:rPr>
                        <a:t>;</a:t>
                      </a:r>
                      <a:r>
                        <a:rPr lang="ru-RU" sz="900" baseline="0" dirty="0" smtClean="0">
                          <a:effectLst/>
                        </a:rPr>
                        <a:t> р</a:t>
                      </a:r>
                      <a:r>
                        <a:rPr lang="ru-RU" sz="900" dirty="0" smtClean="0">
                          <a:effectLst/>
                        </a:rPr>
                        <a:t>азработка </a:t>
                      </a:r>
                      <a:r>
                        <a:rPr lang="ru-RU" sz="900" dirty="0">
                          <a:effectLst/>
                        </a:rPr>
                        <a:t>проектно-сметной документации для АПС школы № 15 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296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Наговицын А.Л</a:t>
                      </a:r>
                      <a:r>
                        <a:rPr lang="ru-RU" sz="900" dirty="0" smtClean="0">
                          <a:effectLst/>
                        </a:rPr>
                        <a:t>.,  </a:t>
                      </a:r>
                      <a:r>
                        <a:rPr lang="ru-RU" sz="900" dirty="0">
                          <a:effectLst/>
                        </a:rPr>
                        <a:t>округ № 10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Кузнецов Н.А</a:t>
                      </a:r>
                      <a:r>
                        <a:rPr lang="ru-RU" sz="900" dirty="0" smtClean="0">
                          <a:effectLst/>
                        </a:rPr>
                        <a:t>., Общая </a:t>
                      </a:r>
                      <a:r>
                        <a:rPr lang="ru-RU" sz="900" dirty="0">
                          <a:effectLst/>
                        </a:rPr>
                        <a:t>часть партийного списка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Устройство асфальтобетонного покрытия дороги от ул. Зориной, 115 в сторону пер. Ломоносова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497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Кузнецов Ю.В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11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Устройство спортивной площадки школы № 5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67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Романов В.С</a:t>
                      </a:r>
                      <a:r>
                        <a:rPr lang="ru-RU" sz="900" dirty="0" smtClean="0">
                          <a:effectLst/>
                        </a:rPr>
                        <a:t>., округ </a:t>
                      </a:r>
                      <a:r>
                        <a:rPr lang="ru-RU" sz="900" dirty="0">
                          <a:effectLst/>
                        </a:rPr>
                        <a:t>№ 12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480,0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Благоустройство территории в районе жилого дома по адресу ул. Энтузиастов, 23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167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Бердышев О.О</a:t>
                      </a:r>
                      <a:r>
                        <a:rPr lang="ru-RU" sz="900" dirty="0" smtClean="0">
                          <a:effectLst/>
                        </a:rPr>
                        <a:t>.,  </a:t>
                      </a:r>
                      <a:r>
                        <a:rPr lang="ru-RU" sz="900" dirty="0">
                          <a:effectLst/>
                        </a:rPr>
                        <a:t>группа № 12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9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Целоусов Ю.В</a:t>
                      </a:r>
                      <a:r>
                        <a:rPr lang="ru-RU" sz="900" dirty="0" smtClean="0">
                          <a:effectLst/>
                        </a:rPr>
                        <a:t>., Общая </a:t>
                      </a:r>
                      <a:r>
                        <a:rPr lang="ru-RU" sz="900" dirty="0">
                          <a:effectLst/>
                        </a:rPr>
                        <a:t>часть партийного списка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240,0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Ремонт лестничного марша ул. 1 Мая, 142а к ул. 1 Мая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  <a:tr h="449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Финансовые ресурсы, образовавшиеся по результатам экономии на торгах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184,9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aseline="0" dirty="0" smtClean="0">
                          <a:effectLst/>
                        </a:rPr>
                        <a:t>п</a:t>
                      </a:r>
                      <a:r>
                        <a:rPr lang="ru-RU" sz="900" dirty="0" smtClean="0">
                          <a:effectLst/>
                        </a:rPr>
                        <a:t>риобретение </a:t>
                      </a:r>
                      <a:r>
                        <a:rPr lang="ru-RU" sz="900" dirty="0">
                          <a:effectLst/>
                        </a:rPr>
                        <a:t>оборудования для Школы № 17</a:t>
                      </a:r>
                      <a:r>
                        <a:rPr lang="ru-RU" sz="900" dirty="0" smtClean="0">
                          <a:effectLst/>
                        </a:rPr>
                        <a:t>;</a:t>
                      </a:r>
                      <a:r>
                        <a:rPr lang="ru-RU" sz="900" baseline="0" dirty="0" smtClean="0">
                          <a:effectLst/>
                        </a:rPr>
                        <a:t> р</a:t>
                      </a:r>
                      <a:r>
                        <a:rPr lang="ru-RU" sz="900" dirty="0" smtClean="0">
                          <a:effectLst/>
                        </a:rPr>
                        <a:t>емонт </a:t>
                      </a:r>
                      <a:r>
                        <a:rPr lang="ru-RU" sz="900" dirty="0">
                          <a:effectLst/>
                        </a:rPr>
                        <a:t>помещения Ленина 41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3024" marR="23024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214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0225"/>
            <a:ext cx="8229600" cy="4508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События 2021 года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439021" y="4797152"/>
            <a:ext cx="8524004" cy="1800225"/>
          </a:xfrm>
          <a:prstGeom prst="rect">
            <a:avLst/>
          </a:prstGeom>
          <a:solidFill>
            <a:schemeClr val="accent2">
              <a:alpha val="2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600" b="1" dirty="0" smtClean="0">
              <a:latin typeface="Arial" charset="0"/>
            </a:endParaRPr>
          </a:p>
          <a:p>
            <a:pPr algn="ctr"/>
            <a:endParaRPr lang="ru-RU" sz="1600" b="1" dirty="0">
              <a:latin typeface="Arial" charset="0"/>
            </a:endParaRPr>
          </a:p>
          <a:p>
            <a:pPr algn="ctr"/>
            <a:r>
              <a:rPr lang="ru-RU" sz="1600" b="1" dirty="0" smtClean="0">
                <a:latin typeface="Arial" charset="0"/>
              </a:rPr>
              <a:t>Муниципальное образование «Город Воткинск»</a:t>
            </a:r>
          </a:p>
          <a:p>
            <a:pPr algn="ctr"/>
            <a:endParaRPr lang="ru-RU" sz="1600" b="1" dirty="0" smtClean="0">
              <a:latin typeface="Arial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Строительство новой школы в районе «Южный»;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Строительство поликлиники Воткинской районной больницы;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Реализация проекта «Сила воды»</a:t>
            </a:r>
          </a:p>
          <a:p>
            <a:pPr algn="ctr"/>
            <a:endParaRPr lang="ru-RU" sz="1600" b="1" dirty="0">
              <a:latin typeface="Arial" charset="0"/>
            </a:endParaRPr>
          </a:p>
          <a:p>
            <a:pPr algn="ctr"/>
            <a:endParaRPr lang="ru-RU" sz="1600" b="1" dirty="0">
              <a:latin typeface="Arial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39021" y="3068960"/>
            <a:ext cx="8524004" cy="1512168"/>
          </a:xfrm>
          <a:prstGeom prst="rect">
            <a:avLst/>
          </a:prstGeom>
          <a:solidFill>
            <a:srgbClr val="9999CC">
              <a:alpha val="6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600" dirty="0" smtClean="0">
              <a:latin typeface="Arial" charset="0"/>
            </a:endParaRPr>
          </a:p>
          <a:p>
            <a:pPr algn="ctr"/>
            <a:endParaRPr lang="ru-RU" sz="1600" b="1" dirty="0" smtClean="0">
              <a:latin typeface="Arial" charset="0"/>
            </a:endParaRPr>
          </a:p>
          <a:p>
            <a:pPr algn="ctr"/>
            <a:endParaRPr lang="ru-RU" sz="1600" b="1" dirty="0" smtClean="0">
              <a:latin typeface="Arial" charset="0"/>
            </a:endParaRPr>
          </a:p>
          <a:p>
            <a:pPr algn="ctr"/>
            <a:r>
              <a:rPr lang="ru-RU" sz="1600" b="1" dirty="0" smtClean="0">
                <a:latin typeface="Arial" charset="0"/>
              </a:rPr>
              <a:t>Удмуртская Республика</a:t>
            </a:r>
            <a:endParaRPr lang="ru-RU" sz="1600" b="1" dirty="0">
              <a:latin typeface="Arial" charset="0"/>
            </a:endParaRPr>
          </a:p>
          <a:p>
            <a:pPr algn="ctr"/>
            <a:endParaRPr lang="ru-RU" sz="1600" b="1" dirty="0">
              <a:latin typeface="Arial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 Реорганизация муниципальных районов в муниципальные округа;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>
                <a:latin typeface="Arial" charset="0"/>
              </a:rPr>
              <a:t>19 сентября в</a:t>
            </a:r>
            <a:r>
              <a:rPr lang="ru-RU" sz="1600" dirty="0" smtClean="0">
                <a:latin typeface="Arial" charset="0"/>
              </a:rPr>
              <a:t>ыборы депутатов советов депутатов муниципальных округов;</a:t>
            </a:r>
          </a:p>
          <a:p>
            <a:pPr algn="ctr"/>
            <a:endParaRPr lang="ru-RU" sz="1600" dirty="0" smtClean="0">
              <a:latin typeface="Arial" charset="0"/>
            </a:endParaRPr>
          </a:p>
          <a:p>
            <a:pPr algn="ctr">
              <a:buFontTx/>
              <a:buChar char="•"/>
            </a:pPr>
            <a:endParaRPr lang="ru-RU" sz="1600" dirty="0">
              <a:latin typeface="Arial" charset="0"/>
            </a:endParaRPr>
          </a:p>
          <a:p>
            <a:pPr algn="ctr"/>
            <a:endParaRPr lang="ru-RU" sz="1600" dirty="0">
              <a:latin typeface="Arial" charset="0"/>
            </a:endParaRPr>
          </a:p>
          <a:p>
            <a:pPr algn="ctr"/>
            <a:endParaRPr lang="ru-RU" sz="1600" dirty="0">
              <a:latin typeface="Arial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65138" y="1341438"/>
            <a:ext cx="8497887" cy="1439490"/>
          </a:xfrm>
          <a:prstGeom prst="rect">
            <a:avLst/>
          </a:prstGeom>
          <a:solidFill>
            <a:srgbClr val="EEC4E2">
              <a:alpha val="3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>
                <a:latin typeface="Arial" charset="0"/>
              </a:rPr>
              <a:t>Российская </a:t>
            </a:r>
            <a:r>
              <a:rPr lang="ru-RU" sz="1600" b="1" dirty="0" smtClean="0">
                <a:latin typeface="Arial" charset="0"/>
              </a:rPr>
              <a:t>Федерация</a:t>
            </a:r>
          </a:p>
          <a:p>
            <a:pPr algn="ctr"/>
            <a:endParaRPr lang="ru-RU" sz="1600" b="1" dirty="0">
              <a:latin typeface="Arial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Массовая вакцинация против </a:t>
            </a:r>
            <a:r>
              <a:rPr lang="ru-RU" sz="1600" dirty="0" err="1" smtClean="0">
                <a:latin typeface="Arial" charset="0"/>
              </a:rPr>
              <a:t>коронавируса</a:t>
            </a:r>
            <a:r>
              <a:rPr lang="ru-RU" sz="1600" dirty="0" smtClean="0">
                <a:latin typeface="Arial" charset="0"/>
              </a:rPr>
              <a:t>;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Arial" charset="0"/>
              </a:rPr>
              <a:t>19 сентября выборы депутатов Государственной Думы </a:t>
            </a:r>
          </a:p>
          <a:p>
            <a:pPr algn="ctr"/>
            <a:r>
              <a:rPr lang="ru-RU" sz="1600" dirty="0" smtClean="0">
                <a:latin typeface="Arial" charset="0"/>
              </a:rPr>
              <a:t>Федерального Собрания Российской Федерации</a:t>
            </a:r>
            <a:endParaRPr lang="ru-RU" sz="16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186"/>
          <p:cNvSpPr>
            <a:spLocks noChangeArrowheads="1" noChangeShapeType="1" noTextEdit="1"/>
          </p:cNvSpPr>
          <p:nvPr/>
        </p:nvSpPr>
        <p:spPr bwMode="auto">
          <a:xfrm>
            <a:off x="467544" y="2636912"/>
            <a:ext cx="8352927" cy="12953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 pitchFamily="34" charset="0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95313"/>
          </a:xfrm>
        </p:spPr>
        <p:txBody>
          <a:bodyPr/>
          <a:lstStyle/>
          <a:p>
            <a:pPr algn="ctr" eaLnBrk="1" hangingPunct="1"/>
            <a:r>
              <a:rPr lang="ru-RU" sz="3300" b="1" dirty="0" smtClean="0">
                <a:solidFill>
                  <a:schemeClr val="bg2"/>
                </a:solidFill>
              </a:rPr>
              <a:t>Численность избирателей по городам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760384651"/>
              </p:ext>
            </p:extLst>
          </p:nvPr>
        </p:nvGraphicFramePr>
        <p:xfrm>
          <a:off x="251519" y="1268760"/>
          <a:ext cx="8640962" cy="52565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1130"/>
                <a:gridCol w="1599188"/>
                <a:gridCol w="1599188"/>
                <a:gridCol w="1550728"/>
                <a:gridCol w="1550728"/>
              </a:tblGrid>
              <a:tr h="48137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Показатель/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муниципальное образование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Численность избирателей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+/-  к прошедшему периоду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9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bg1"/>
                          </a:solidFill>
                          <a:effectLst/>
                        </a:rPr>
                        <a:t>01.01.2011</a:t>
                      </a:r>
                      <a:endParaRPr lang="ru-RU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bg1"/>
                          </a:solidFill>
                          <a:effectLst/>
                        </a:rPr>
                        <a:t>01.01.2021</a:t>
                      </a:r>
                      <a:endParaRPr lang="ru-RU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bg1"/>
                          </a:solidFill>
                          <a:effectLst/>
                        </a:rPr>
                        <a:t>Чел.</a:t>
                      </a:r>
                      <a:endParaRPr lang="ru-RU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ru-RU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481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Воткинск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77512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70834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-6678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-8,62%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Сарапул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78917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71642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-7275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-9,22%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Глазов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76125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67066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-9059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-11,93%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Можга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36535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35342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-1193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-3,27%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813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Ижевск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498860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490588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-8272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-1,7%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62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Завьяловский район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(справочно)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47029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64504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+17475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+37,16%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57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Ижевск + Завьяловский район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(справочно)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545889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555092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+9203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+1,7%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24936" cy="720080"/>
          </a:xfrm>
        </p:spPr>
        <p:txBody>
          <a:bodyPr/>
          <a:lstStyle/>
          <a:p>
            <a:pPr algn="ctr"/>
            <a:r>
              <a:rPr lang="ru-RU" sz="3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Активность избирателей </a:t>
            </a:r>
            <a:r>
              <a:rPr lang="ru-RU" sz="3000" b="1" dirty="0" smtClean="0">
                <a:solidFill>
                  <a:schemeClr val="bg2"/>
                </a:solidFill>
                <a:latin typeface="Arial" charset="0"/>
              </a:rPr>
              <a:t>при проведении выборов по уровням власти</a:t>
            </a:r>
            <a:r>
              <a:rPr lang="ru-RU" sz="3000" i="1" dirty="0" smtClean="0">
                <a:solidFill>
                  <a:schemeClr val="bg2"/>
                </a:solidFill>
                <a:latin typeface="Arial" charset="0"/>
              </a:rPr>
              <a:t/>
            </a:r>
            <a:br>
              <a:rPr lang="ru-RU" sz="3000" i="1" dirty="0" smtClean="0">
                <a:solidFill>
                  <a:schemeClr val="bg2"/>
                </a:solidFill>
                <a:latin typeface="Arial" charset="0"/>
              </a:rPr>
            </a:br>
            <a:endParaRPr lang="ru-RU" sz="3000" dirty="0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95536" y="1412776"/>
            <a:ext cx="8435280" cy="4248472"/>
          </a:xfrm>
        </p:spPr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95536" y="1988840"/>
            <a:ext cx="720080" cy="3456384"/>
          </a:xfrm>
          <a:prstGeom prst="snip2Diag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115616" y="2339007"/>
            <a:ext cx="720080" cy="3106217"/>
          </a:xfrm>
          <a:prstGeom prst="snip2Diag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835696" y="2800672"/>
            <a:ext cx="720080" cy="2644552"/>
          </a:xfrm>
          <a:prstGeom prst="snip2Diag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203848" y="2188278"/>
            <a:ext cx="720080" cy="3241109"/>
          </a:xfrm>
          <a:prstGeom prst="snip2Diag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3923928" y="2970494"/>
            <a:ext cx="720080" cy="2476228"/>
          </a:xfrm>
          <a:prstGeom prst="snip2Diag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4672484" y="3478074"/>
            <a:ext cx="720080" cy="1968648"/>
          </a:xfrm>
          <a:prstGeom prst="snip2Diag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6012160" y="3717032"/>
            <a:ext cx="720080" cy="1729690"/>
          </a:xfrm>
          <a:prstGeom prst="snip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6732240" y="3373760"/>
            <a:ext cx="720080" cy="2072961"/>
          </a:xfrm>
          <a:prstGeom prst="snip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7416948" y="3140968"/>
            <a:ext cx="720080" cy="230575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8162227" y="4316644"/>
            <a:ext cx="720080" cy="1130078"/>
          </a:xfrm>
          <a:prstGeom prst="snip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 rot="16200000">
            <a:off x="35589" y="4128116"/>
            <a:ext cx="1385111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8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2007-2011</a:t>
            </a: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 rot="16200000">
            <a:off x="877219" y="4182497"/>
            <a:ext cx="127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8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2011-2016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 rot="16200000">
            <a:off x="1590229" y="4191645"/>
            <a:ext cx="127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8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2016-2021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 rot="16200000">
            <a:off x="2986026" y="4357398"/>
            <a:ext cx="1220787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2007-2012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 rot="16200000">
            <a:off x="3674993" y="4376737"/>
            <a:ext cx="1220787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2012-2017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 rot="16200000">
            <a:off x="4422130" y="4397676"/>
            <a:ext cx="12207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2017-2022</a:t>
            </a: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1124916" y="1883478"/>
            <a:ext cx="785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49,02%</a:t>
            </a: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1880005" y="2286745"/>
            <a:ext cx="785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43,31%</a:t>
            </a: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359473" y="1556792"/>
            <a:ext cx="7922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 smtClean="0">
                <a:latin typeface="Arial" charset="0"/>
              </a:rPr>
              <a:t>53,70%</a:t>
            </a:r>
            <a:endParaRPr lang="ru-RU" sz="1400" dirty="0">
              <a:latin typeface="Arial" charset="0"/>
            </a:endParaRP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3937694" y="2543459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40,13%</a:t>
            </a: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4698338" y="2875686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31,28%</a:t>
            </a:r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 rot="16200000">
            <a:off x="5802411" y="4440040"/>
            <a:ext cx="1220788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2005-2010</a:t>
            </a:r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 rot="16200000">
            <a:off x="6515619" y="4441835"/>
            <a:ext cx="123142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2010-2015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Arial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 rot="16200000">
            <a:off x="7170563" y="4440040"/>
            <a:ext cx="12207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latin typeface="Arial" charset="0"/>
              </a:rPr>
              <a:t>2015-2020</a:t>
            </a: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5868144" y="3196208"/>
            <a:ext cx="785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30,48%</a:t>
            </a:r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6660232" y="2908176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32,97%</a:t>
            </a:r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7376415" y="2649811"/>
            <a:ext cx="7858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>
                <a:latin typeface="Arial" charset="0"/>
              </a:rPr>
              <a:t>35,94%</a:t>
            </a:r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3167785" y="1710680"/>
            <a:ext cx="7922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 smtClean="0">
                <a:latin typeface="Arial" charset="0"/>
              </a:rPr>
              <a:t>53,59%</a:t>
            </a:r>
            <a:endParaRPr lang="ru-RU" sz="1400" dirty="0">
              <a:latin typeface="Arial" charset="0"/>
            </a:endParaRPr>
          </a:p>
        </p:txBody>
      </p:sp>
      <p:sp>
        <p:nvSpPr>
          <p:cNvPr id="32" name="Rectangle 28"/>
          <p:cNvSpPr>
            <a:spLocks noChangeArrowheads="1"/>
          </p:cNvSpPr>
          <p:nvPr/>
        </p:nvSpPr>
        <p:spPr bwMode="auto">
          <a:xfrm>
            <a:off x="8176143" y="3903808"/>
            <a:ext cx="7922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400" dirty="0" smtClean="0">
                <a:latin typeface="Arial" charset="0"/>
              </a:rPr>
              <a:t>17,67%</a:t>
            </a:r>
            <a:endParaRPr lang="ru-RU" sz="1400" dirty="0">
              <a:latin typeface="Arial" charset="0"/>
            </a:endParaRPr>
          </a:p>
        </p:txBody>
      </p:sp>
      <p:sp>
        <p:nvSpPr>
          <p:cNvPr id="33" name="Прямоугольник с двумя вырезанными противолежащими углами 32"/>
          <p:cNvSpPr/>
          <p:nvPr/>
        </p:nvSpPr>
        <p:spPr>
          <a:xfrm>
            <a:off x="7420917" y="3158595"/>
            <a:ext cx="720080" cy="2305754"/>
          </a:xfrm>
          <a:prstGeom prst="snip2Diag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 rot="16200000">
            <a:off x="7174532" y="4457667"/>
            <a:ext cx="1220787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2015-2020</a:t>
            </a:r>
          </a:p>
        </p:txBody>
      </p:sp>
      <p:sp>
        <p:nvSpPr>
          <p:cNvPr id="35" name="Rectangle 25"/>
          <p:cNvSpPr>
            <a:spLocks noChangeArrowheads="1"/>
          </p:cNvSpPr>
          <p:nvPr/>
        </p:nvSpPr>
        <p:spPr bwMode="auto">
          <a:xfrm rot="16200000">
            <a:off x="7906553" y="4680108"/>
            <a:ext cx="123142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2020-2025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23528" y="5805264"/>
            <a:ext cx="240636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Государственная Дума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110590" y="5805264"/>
            <a:ext cx="25415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b="1" dirty="0" smtClean="0">
                <a:solidFill>
                  <a:schemeClr val="accent1">
                    <a:lumMod val="90000"/>
                  </a:schemeClr>
                </a:solidFill>
              </a:rPr>
              <a:t>Государственный Совет</a:t>
            </a:r>
            <a:endParaRPr lang="ru-RU" sz="1700" b="1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68720" y="5805264"/>
            <a:ext cx="176259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700" b="1" dirty="0" smtClean="0">
                <a:solidFill>
                  <a:schemeClr val="accent5">
                    <a:lumMod val="90000"/>
                  </a:schemeClr>
                </a:solidFill>
              </a:rPr>
              <a:t>Городская Дума</a:t>
            </a:r>
            <a:endParaRPr lang="ru-RU" sz="1700" b="1" dirty="0">
              <a:solidFill>
                <a:schemeClr val="accent5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17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9512" y="457199"/>
            <a:ext cx="8712968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 eaLnBrk="1" hangingPunct="1"/>
            <a:r>
              <a:rPr lang="ru-RU" sz="3500" b="1" dirty="0" smtClean="0">
                <a:solidFill>
                  <a:schemeClr val="bg2"/>
                </a:solidFill>
              </a:rPr>
              <a:t>Явка на выборах 13.09.2020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3822"/>
              </p:ext>
            </p:extLst>
          </p:nvPr>
        </p:nvGraphicFramePr>
        <p:xfrm>
          <a:off x="467546" y="1412775"/>
          <a:ext cx="8424933" cy="432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8057"/>
                <a:gridCol w="1474269"/>
                <a:gridCol w="1368152"/>
                <a:gridCol w="1656184"/>
                <a:gridCol w="1224136"/>
                <a:gridCol w="1224135"/>
              </a:tblGrid>
              <a:tr h="1440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Воткинск</a:t>
                      </a:r>
                      <a:endParaRPr lang="ru-RU" sz="2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Ижевск</a:t>
                      </a:r>
                      <a:endParaRPr lang="ru-RU" sz="2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Сарапул</a:t>
                      </a:r>
                      <a:endParaRPr lang="ru-RU" sz="2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Глазов</a:t>
                      </a:r>
                      <a:endParaRPr lang="ru-RU" sz="2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300" dirty="0">
                          <a:effectLst/>
                        </a:rPr>
                        <a:t>Можга</a:t>
                      </a:r>
                      <a:endParaRPr lang="ru-RU" sz="23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40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Явка (%)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17,67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17,33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24,7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23,53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</a:rPr>
                        <a:t>28,02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40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Рейтинг (место)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4</a:t>
                      </a:r>
                      <a:endParaRPr lang="ru-RU" sz="2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</a:rPr>
                        <a:t>5</a:t>
                      </a:r>
                      <a:endParaRPr lang="ru-RU" sz="2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2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3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</a:rPr>
                        <a:t>1</a:t>
                      </a:r>
                      <a:endParaRPr lang="ru-RU" sz="2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ChangeArrowheads="1"/>
          </p:cNvSpPr>
          <p:nvPr/>
        </p:nvSpPr>
        <p:spPr bwMode="auto">
          <a:xfrm>
            <a:off x="5052973" y="1399702"/>
            <a:ext cx="3816424" cy="1224037"/>
          </a:xfrm>
          <a:prstGeom prst="rect">
            <a:avLst/>
          </a:prstGeom>
          <a:solidFill>
            <a:schemeClr val="accent2">
              <a:alpha val="2901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800" b="1" dirty="0">
                <a:latin typeface="Arial" charset="0"/>
              </a:rPr>
              <a:t>Удмуртская Республика</a:t>
            </a:r>
          </a:p>
          <a:p>
            <a:endParaRPr lang="ru-RU" sz="1600" b="1" dirty="0">
              <a:latin typeface="Arial" charset="0"/>
            </a:endParaRPr>
          </a:p>
          <a:p>
            <a:pPr>
              <a:buFontTx/>
              <a:buChar char="•"/>
            </a:pPr>
            <a:r>
              <a:rPr lang="ru-RU" sz="1800" dirty="0" smtClean="0">
                <a:latin typeface="Arial" charset="0"/>
              </a:rPr>
              <a:t>Выборы депутатов городских Дум</a:t>
            </a:r>
            <a:endParaRPr lang="ru-RU" sz="1800" dirty="0">
              <a:latin typeface="Arial" charset="0"/>
            </a:endParaRPr>
          </a:p>
        </p:txBody>
      </p:sp>
      <p:sp>
        <p:nvSpPr>
          <p:cNvPr id="14339" name="Rectangle 11"/>
          <p:cNvSpPr>
            <a:spLocks noChangeArrowheads="1"/>
          </p:cNvSpPr>
          <p:nvPr/>
        </p:nvSpPr>
        <p:spPr bwMode="auto">
          <a:xfrm>
            <a:off x="485008" y="1268760"/>
            <a:ext cx="4391025" cy="1872208"/>
          </a:xfrm>
          <a:prstGeom prst="rect">
            <a:avLst/>
          </a:prstGeom>
          <a:solidFill>
            <a:srgbClr val="9999CC">
              <a:alpha val="6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sz="1600" dirty="0">
              <a:latin typeface="Arial" charset="0"/>
            </a:endParaRPr>
          </a:p>
          <a:p>
            <a:pPr algn="ctr"/>
            <a:endParaRPr lang="ru-RU" sz="1800" b="1" dirty="0" smtClean="0">
              <a:latin typeface="Arial" charset="0"/>
            </a:endParaRPr>
          </a:p>
          <a:p>
            <a:pPr algn="ctr"/>
            <a:r>
              <a:rPr lang="ru-RU" sz="1800" b="1" dirty="0" smtClean="0">
                <a:latin typeface="Arial" charset="0"/>
              </a:rPr>
              <a:t>Российская </a:t>
            </a:r>
            <a:r>
              <a:rPr lang="ru-RU" sz="1800" b="1" dirty="0">
                <a:latin typeface="Arial" charset="0"/>
              </a:rPr>
              <a:t>Федерация</a:t>
            </a:r>
          </a:p>
          <a:p>
            <a:pPr>
              <a:buFontTx/>
              <a:buChar char="•"/>
            </a:pPr>
            <a:r>
              <a:rPr lang="ru-RU" sz="1600" dirty="0" smtClean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Пандемия </a:t>
            </a:r>
            <a:r>
              <a:rPr lang="ru-RU" sz="1800" dirty="0" err="1" smtClean="0">
                <a:latin typeface="Arial" charset="0"/>
              </a:rPr>
              <a:t>коронавируса</a:t>
            </a:r>
            <a:endParaRPr lang="ru-RU" sz="1800" dirty="0" smtClean="0">
              <a:latin typeface="Arial" charset="0"/>
            </a:endParaRPr>
          </a:p>
          <a:p>
            <a:pPr>
              <a:buFontTx/>
              <a:buChar char="•"/>
            </a:pPr>
            <a:r>
              <a:rPr lang="ru-RU" sz="1800" dirty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Голосование по поправкам </a:t>
            </a:r>
          </a:p>
          <a:p>
            <a:r>
              <a:rPr lang="ru-RU" sz="1800" dirty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  в Конституцию РФ</a:t>
            </a:r>
          </a:p>
          <a:p>
            <a:pPr>
              <a:buFontTx/>
              <a:buChar char="•"/>
            </a:pPr>
            <a:r>
              <a:rPr lang="ru-RU" sz="1800" dirty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Прекращение действия </a:t>
            </a:r>
          </a:p>
          <a:p>
            <a:r>
              <a:rPr lang="ru-RU" sz="1800" dirty="0">
                <a:latin typeface="Arial" charset="0"/>
              </a:rPr>
              <a:t> </a:t>
            </a:r>
            <a:r>
              <a:rPr lang="ru-RU" sz="1800" dirty="0" smtClean="0">
                <a:latin typeface="Arial" charset="0"/>
              </a:rPr>
              <a:t> с 01.01.2021 ЕНВД</a:t>
            </a:r>
          </a:p>
          <a:p>
            <a:endParaRPr lang="ru-RU" sz="1800" dirty="0">
              <a:latin typeface="Arial" charset="0"/>
            </a:endParaRPr>
          </a:p>
          <a:p>
            <a:endParaRPr lang="ru-RU" sz="1600" dirty="0">
              <a:latin typeface="Arial" charset="0"/>
            </a:endParaRPr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title"/>
          </p:nvPr>
        </p:nvSpPr>
        <p:spPr>
          <a:xfrm>
            <a:off x="1763713" y="333375"/>
            <a:ext cx="5483225" cy="7397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События 2020 года</a:t>
            </a:r>
          </a:p>
        </p:txBody>
      </p:sp>
      <p:sp>
        <p:nvSpPr>
          <p:cNvPr id="14341" name="Rectangle 15"/>
          <p:cNvSpPr>
            <a:spLocks noChangeArrowheads="1"/>
          </p:cNvSpPr>
          <p:nvPr/>
        </p:nvSpPr>
        <p:spPr bwMode="auto">
          <a:xfrm>
            <a:off x="485008" y="3408046"/>
            <a:ext cx="8424862" cy="2879724"/>
          </a:xfrm>
          <a:prstGeom prst="rect">
            <a:avLst/>
          </a:prstGeom>
          <a:solidFill>
            <a:srgbClr val="EEC4E2">
              <a:alpha val="3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600" b="1" dirty="0" smtClean="0">
                <a:latin typeface="Arial" charset="0"/>
              </a:rPr>
              <a:t>                                                                                </a:t>
            </a:r>
          </a:p>
          <a:p>
            <a:r>
              <a:rPr lang="ru-RU" sz="1600" b="1" dirty="0" smtClean="0">
                <a:latin typeface="Arial" charset="0"/>
              </a:rPr>
              <a:t>			</a:t>
            </a:r>
          </a:p>
          <a:p>
            <a:endParaRPr lang="ru-RU" sz="1600" b="1" dirty="0" smtClean="0">
              <a:latin typeface="Arial" charset="0"/>
            </a:endParaRPr>
          </a:p>
          <a:p>
            <a:endParaRPr lang="ru-RU" sz="1600" b="1" dirty="0" smtClean="0">
              <a:latin typeface="Arial" charset="0"/>
            </a:endParaRPr>
          </a:p>
          <a:p>
            <a:endParaRPr lang="ru-RU" sz="1600" b="1" dirty="0" smtClean="0">
              <a:latin typeface="Arial" charset="0"/>
            </a:endParaRPr>
          </a:p>
          <a:p>
            <a:endParaRPr lang="ru-RU" sz="1600" b="1" dirty="0" smtClean="0">
              <a:latin typeface="Arial" charset="0"/>
            </a:endParaRPr>
          </a:p>
          <a:p>
            <a:endParaRPr lang="ru-RU" sz="1600" b="1" dirty="0" smtClean="0">
              <a:latin typeface="Arial" charset="0"/>
            </a:endParaRPr>
          </a:p>
          <a:p>
            <a:pPr algn="ctr"/>
            <a:r>
              <a:rPr lang="ru-RU" sz="1800" b="1" dirty="0" smtClean="0">
                <a:latin typeface="Arial" charset="0"/>
              </a:rPr>
              <a:t>Муниципальное </a:t>
            </a:r>
            <a:r>
              <a:rPr lang="ru-RU" sz="1800" b="1" dirty="0">
                <a:latin typeface="Arial" charset="0"/>
              </a:rPr>
              <a:t>образование </a:t>
            </a:r>
            <a:r>
              <a:rPr lang="ru-RU" sz="1800" b="1" dirty="0" smtClean="0">
                <a:latin typeface="Arial" charset="0"/>
              </a:rPr>
              <a:t>«</a:t>
            </a:r>
            <a:r>
              <a:rPr lang="ru-RU" sz="1800" b="1" dirty="0">
                <a:latin typeface="Arial" charset="0"/>
              </a:rPr>
              <a:t>Город Воткинск»</a:t>
            </a:r>
          </a:p>
          <a:p>
            <a:endParaRPr lang="ru-RU" sz="1800" b="1" dirty="0">
              <a:latin typeface="Arial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Arial" charset="0"/>
              </a:rPr>
              <a:t>Согласование проекта Указа Главы УР, устанавливающего предельные </a:t>
            </a:r>
          </a:p>
          <a:p>
            <a:r>
              <a:rPr lang="ru-RU" sz="1800" dirty="0" smtClean="0">
                <a:latin typeface="Arial" charset="0"/>
              </a:rPr>
              <a:t>     индексы изменения размера платы за коммунальные услуги на 2021 год </a:t>
            </a:r>
          </a:p>
          <a:p>
            <a:r>
              <a:rPr lang="ru-RU" sz="1800" dirty="0" smtClean="0">
                <a:latin typeface="Arial" charset="0"/>
              </a:rPr>
              <a:t>     в размере </a:t>
            </a:r>
            <a:r>
              <a:rPr lang="ru-RU" sz="1800" b="1" dirty="0" smtClean="0">
                <a:latin typeface="Arial" charset="0"/>
              </a:rPr>
              <a:t>14,7%</a:t>
            </a:r>
          </a:p>
          <a:p>
            <a:r>
              <a:rPr lang="ru-RU" sz="1800" dirty="0" smtClean="0">
                <a:latin typeface="Arial" charset="0"/>
              </a:rPr>
              <a:t>     (</a:t>
            </a:r>
            <a:r>
              <a:rPr lang="ru-RU" sz="1800" i="1" dirty="0" smtClean="0">
                <a:latin typeface="Arial" charset="0"/>
              </a:rPr>
              <a:t>справочно: </a:t>
            </a:r>
            <a:r>
              <a:rPr lang="ru-RU" sz="1800" i="1" dirty="0">
                <a:latin typeface="Arial"/>
                <a:ea typeface="Times New Roman"/>
              </a:rPr>
              <a:t>Глазов – </a:t>
            </a:r>
            <a:r>
              <a:rPr lang="ru-RU" sz="1800" b="1" i="1" dirty="0">
                <a:latin typeface="Arial"/>
                <a:ea typeface="Times New Roman"/>
              </a:rPr>
              <a:t>15,22%</a:t>
            </a:r>
            <a:r>
              <a:rPr lang="ru-RU" sz="1800" i="1" dirty="0">
                <a:latin typeface="Arial"/>
                <a:ea typeface="Times New Roman"/>
              </a:rPr>
              <a:t>, Воткинский район – </a:t>
            </a:r>
            <a:r>
              <a:rPr lang="ru-RU" sz="1800" b="1" i="1" dirty="0">
                <a:latin typeface="Arial"/>
                <a:ea typeface="Times New Roman"/>
              </a:rPr>
              <a:t>14,0%</a:t>
            </a:r>
            <a:r>
              <a:rPr lang="ru-RU" sz="1800" i="1" dirty="0">
                <a:latin typeface="Arial"/>
                <a:ea typeface="Times New Roman"/>
              </a:rPr>
              <a:t>, Ижевск – </a:t>
            </a:r>
            <a:r>
              <a:rPr lang="ru-RU" sz="1800" b="1" i="1" dirty="0">
                <a:latin typeface="Arial"/>
                <a:ea typeface="Times New Roman"/>
              </a:rPr>
              <a:t>9,5%</a:t>
            </a:r>
            <a:r>
              <a:rPr lang="ru-RU" sz="1800" i="1" dirty="0">
                <a:latin typeface="Arial"/>
                <a:ea typeface="Times New Roman"/>
              </a:rPr>
              <a:t>, </a:t>
            </a:r>
            <a:endParaRPr lang="ru-RU" sz="1800" i="1" dirty="0" smtClean="0">
              <a:latin typeface="Arial"/>
              <a:ea typeface="Times New Roman"/>
            </a:endParaRPr>
          </a:p>
          <a:p>
            <a:r>
              <a:rPr lang="ru-RU" sz="1800" i="1" dirty="0" smtClean="0">
                <a:latin typeface="Arial"/>
                <a:ea typeface="Times New Roman"/>
              </a:rPr>
              <a:t>      </a:t>
            </a:r>
            <a:r>
              <a:rPr lang="ru-RU" sz="1800" i="1" dirty="0" err="1" smtClean="0">
                <a:latin typeface="Arial"/>
                <a:ea typeface="Times New Roman"/>
              </a:rPr>
              <a:t>Завьяловский</a:t>
            </a:r>
            <a:r>
              <a:rPr lang="ru-RU" sz="1800" i="1" dirty="0" smtClean="0">
                <a:latin typeface="Arial"/>
                <a:ea typeface="Times New Roman"/>
              </a:rPr>
              <a:t> </a:t>
            </a:r>
            <a:r>
              <a:rPr lang="ru-RU" sz="1800" i="1" dirty="0">
                <a:latin typeface="Arial"/>
                <a:ea typeface="Times New Roman"/>
              </a:rPr>
              <a:t>район – </a:t>
            </a:r>
            <a:r>
              <a:rPr lang="ru-RU" sz="1800" b="1" i="1" dirty="0">
                <a:latin typeface="Arial"/>
                <a:ea typeface="Times New Roman"/>
              </a:rPr>
              <a:t>8,7%</a:t>
            </a:r>
            <a:r>
              <a:rPr lang="ru-RU" sz="1800" i="1" dirty="0">
                <a:latin typeface="Arial"/>
                <a:ea typeface="Times New Roman"/>
              </a:rPr>
              <a:t>. Удмуртская Республика – </a:t>
            </a:r>
            <a:r>
              <a:rPr lang="ru-RU" sz="1800" b="1" i="1" dirty="0">
                <a:latin typeface="Arial"/>
                <a:ea typeface="Times New Roman"/>
              </a:rPr>
              <a:t>5,4</a:t>
            </a:r>
            <a:r>
              <a:rPr lang="ru-RU" sz="1800" b="1" i="1" dirty="0" smtClean="0">
                <a:latin typeface="Arial"/>
                <a:ea typeface="Times New Roman"/>
              </a:rPr>
              <a:t>%</a:t>
            </a:r>
            <a:r>
              <a:rPr lang="ru-RU" sz="1800" dirty="0" smtClean="0">
                <a:latin typeface="Arial"/>
                <a:ea typeface="Times New Roman"/>
              </a:rPr>
              <a:t>);</a:t>
            </a:r>
          </a:p>
          <a:p>
            <a:endParaRPr lang="ru-RU" sz="1800" dirty="0" smtClean="0">
              <a:latin typeface="Arial"/>
              <a:ea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800" dirty="0" smtClean="0">
                <a:latin typeface="Arial"/>
                <a:ea typeface="Times New Roman"/>
              </a:rPr>
              <a:t>Четырехдневная рабочая неделя АО «Воткинский завод» с 01.01.2021</a:t>
            </a:r>
          </a:p>
          <a:p>
            <a:endParaRPr lang="ru-RU" sz="1600" dirty="0">
              <a:latin typeface="Arial"/>
              <a:ea typeface="Times New Roman"/>
            </a:endParaRPr>
          </a:p>
          <a:p>
            <a:endParaRPr lang="ru-RU" sz="1600" dirty="0" smtClean="0">
              <a:latin typeface="Arial"/>
              <a:ea typeface="Times New Roman"/>
            </a:endParaRPr>
          </a:p>
          <a:p>
            <a:endParaRPr lang="ru-RU" sz="1600" dirty="0">
              <a:latin typeface="Arial"/>
              <a:ea typeface="Times New Roman"/>
            </a:endParaRPr>
          </a:p>
          <a:p>
            <a:endParaRPr lang="ru-RU" sz="1600" dirty="0" smtClean="0">
              <a:latin typeface="Arial"/>
              <a:ea typeface="Times New Roman"/>
            </a:endParaRPr>
          </a:p>
          <a:p>
            <a:endParaRPr lang="ru-RU" sz="1600" dirty="0" smtClean="0">
              <a:latin typeface="Arial"/>
              <a:ea typeface="Times New Roman"/>
            </a:endParaRPr>
          </a:p>
          <a:p>
            <a:endParaRPr lang="ru-RU" sz="1500" dirty="0" smtClean="0">
              <a:latin typeface="Arial" charset="0"/>
            </a:endParaRPr>
          </a:p>
          <a:p>
            <a:endParaRPr lang="ru-RU" sz="1400" dirty="0" smtClean="0">
              <a:latin typeface="Arial" charset="0"/>
            </a:endParaRPr>
          </a:p>
          <a:p>
            <a:endParaRPr lang="ru-RU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731853923"/>
              </p:ext>
            </p:extLst>
          </p:nvPr>
        </p:nvGraphicFramePr>
        <p:xfrm>
          <a:off x="755576" y="1772809"/>
          <a:ext cx="7992888" cy="4536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4"/>
                <a:gridCol w="1224136"/>
                <a:gridCol w="1152128"/>
                <a:gridCol w="1202851"/>
                <a:gridCol w="1086212"/>
                <a:gridCol w="951297"/>
              </a:tblGrid>
              <a:tr h="756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Показатель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Воткинск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Ижевск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Сарапул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Глазов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Можга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6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Явка (%)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52,5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45,8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49,16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52,9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54,5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6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Рейтинг по явке (место)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6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Проголосовали «ЗА» (%)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65,16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65,03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62,98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64,28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66,77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6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Рейтинг (место)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4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6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Проголосовали «Против» (%)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33,96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34,97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35,76</a:t>
                      </a:r>
                      <a:endParaRPr lang="ru-RU" sz="1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34,38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32,32</a:t>
                      </a:r>
                      <a:endParaRPr lang="ru-RU" sz="1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11560" y="404664"/>
            <a:ext cx="8136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300" b="1" dirty="0" smtClean="0">
                <a:solidFill>
                  <a:schemeClr val="bg2"/>
                </a:solidFill>
                <a:latin typeface="+mj-lt"/>
              </a:rPr>
              <a:t>Голосование по поправкам в Конституцию РФ 01.07.2020</a:t>
            </a:r>
            <a:endParaRPr lang="ru-RU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11210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60648"/>
            <a:ext cx="8229600" cy="5410200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  <a:t>Прекращение действия ЕНВД </a:t>
            </a:r>
            <a:r>
              <a:rPr lang="ru-RU" sz="3100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  <a:t>(Воткинск)</a:t>
            </a:r>
            <a:endParaRPr lang="ru-RU" sz="3100" b="1" dirty="0">
              <a:solidFill>
                <a:schemeClr val="bg2">
                  <a:lumMod val="75000"/>
                </a:schemeClr>
              </a:solidFill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294406"/>
              </p:ext>
            </p:extLst>
          </p:nvPr>
        </p:nvGraphicFramePr>
        <p:xfrm>
          <a:off x="467545" y="1340768"/>
          <a:ext cx="8136902" cy="4906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910"/>
                <a:gridCol w="5111825"/>
                <a:gridCol w="1051910"/>
                <a:gridCol w="921257"/>
              </a:tblGrid>
              <a:tr h="4523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п.п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Наименование показателя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Период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2020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2021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15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Общее количество </a:t>
                      </a:r>
                      <a:r>
                        <a:rPr lang="ru-RU" sz="1800" dirty="0" smtClean="0">
                          <a:effectLst/>
                        </a:rPr>
                        <a:t>ИП, </a:t>
                      </a:r>
                      <a:r>
                        <a:rPr lang="ru-RU" sz="1800" dirty="0">
                          <a:effectLst/>
                        </a:rPr>
                        <a:t>использующих систему налогообложения в виде ЕНВД 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1038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Из них: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2.1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Прекратили предпринимательскую деятельность</a:t>
                      </a:r>
                      <a:endParaRPr lang="ru-RU" sz="18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69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2.2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Зарегистрировались в качестве </a:t>
                      </a:r>
                      <a:r>
                        <a:rPr lang="ru-RU" sz="1800" i="1" dirty="0" err="1">
                          <a:effectLst/>
                        </a:rPr>
                        <a:t>самозанятых</a:t>
                      </a:r>
                      <a:endParaRPr lang="ru-RU" sz="18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2.3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Перешли на традиционную систему налогообложения</a:t>
                      </a:r>
                      <a:endParaRPr lang="ru-RU" sz="18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23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2.4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Перешли на упрощенную систему налогообложения</a:t>
                      </a:r>
                      <a:endParaRPr lang="ru-RU" sz="18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668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030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2.5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</a:rPr>
                        <a:t>Перешли на патентную систему </a:t>
                      </a:r>
                      <a:r>
                        <a:rPr lang="ru-RU" sz="1800" i="1" dirty="0" smtClean="0">
                          <a:effectLst/>
                        </a:rPr>
                        <a:t>налогообложения</a:t>
                      </a:r>
                      <a:endParaRPr lang="ru-RU" sz="18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281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226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60648"/>
            <a:ext cx="8229600" cy="883568"/>
          </a:xfrm>
        </p:spPr>
        <p:txBody>
          <a:bodyPr/>
          <a:lstStyle/>
          <a:p>
            <a:pPr marL="0" lvl="0" indent="0" algn="ctr" eaLnBrk="1" hangingPunct="1">
              <a:spcBef>
                <a:spcPct val="0"/>
              </a:spcBef>
              <a:buClrTx/>
              <a:buSzTx/>
              <a:buNone/>
            </a:pPr>
            <a:r>
              <a:rPr lang="ru-RU" sz="3300" b="1" kern="1200" dirty="0" smtClean="0">
                <a:solidFill>
                  <a:srgbClr val="00007D">
                    <a:lumMod val="75000"/>
                  </a:srgbClr>
                </a:solidFill>
                <a:latin typeface="Times New Roman" pitchFamily="18" charset="0"/>
              </a:rPr>
              <a:t>Результаты голосования по единому округу 13.09.2020 (Партии)</a:t>
            </a:r>
            <a:endParaRPr lang="ru-RU" sz="3300" b="1" kern="1200" dirty="0">
              <a:solidFill>
                <a:srgbClr val="00007D"/>
              </a:solidFill>
              <a:latin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270938"/>
              </p:ext>
            </p:extLst>
          </p:nvPr>
        </p:nvGraphicFramePr>
        <p:xfrm>
          <a:off x="395534" y="1412768"/>
          <a:ext cx="8424936" cy="5112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9291"/>
                <a:gridCol w="1208643"/>
                <a:gridCol w="1209453"/>
                <a:gridCol w="1208643"/>
                <a:gridCol w="1209453"/>
                <a:gridCol w="1209453"/>
              </a:tblGrid>
              <a:tr h="3532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Показатель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Воткинск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Ижевск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Сарапул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Глазов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Можга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Единая Россия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47,87%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39,27%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39,80%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45,68%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27,71%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Рейтинг (место)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КПРФ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13,05%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17,37%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12,18%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18,19%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24,88%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ЛДПР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16,02%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20,38%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14,55%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16,30%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10,53%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Справедливая Россия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10,16%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9,48%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10,30%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5,72%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4,92%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Родина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0,81%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1,26%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7,57%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0,77%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20,86%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Патриоты России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3,70%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5,25%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Партия пенсионеров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4,37%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5,59%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4,96%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4,50%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4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1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3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Коммунисты России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4,24%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i="1" u="sng" dirty="0">
                          <a:effectLst/>
                        </a:rPr>
                        <a:t>4,60%</a:t>
                      </a:r>
                      <a:endParaRPr lang="ru-RU" sz="150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-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i="1" u="sng" dirty="0">
                          <a:effectLst/>
                        </a:rPr>
                        <a:t>2,86%</a:t>
                      </a:r>
                      <a:endParaRPr lang="ru-RU" sz="1500" b="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0" i="1" u="sng" dirty="0">
                          <a:effectLst/>
                        </a:rPr>
                        <a:t>2,61%</a:t>
                      </a:r>
                      <a:endParaRPr lang="ru-RU" sz="1500" b="0" i="1" u="sng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4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Рейтинг (место)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2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-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3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</a:rPr>
                        <a:t>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983376"/>
      </p:ext>
    </p:extLst>
  </p:cSld>
  <p:clrMapOvr>
    <a:masterClrMapping/>
  </p:clrMapOvr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4395</TotalTime>
  <Words>3395</Words>
  <Application>Microsoft Office PowerPoint</Application>
  <PresentationFormat>Экран (4:3)</PresentationFormat>
  <Paragraphs>1612</Paragraphs>
  <Slides>29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Пиксел</vt:lpstr>
      <vt:lpstr> Отчет о работе  Воткинской городской Думы  за 2020 год</vt:lpstr>
      <vt:lpstr>Численность избирателей</vt:lpstr>
      <vt:lpstr>Численность избирателей по городам</vt:lpstr>
      <vt:lpstr>Активность избирателей при проведении выборов по уровням власти </vt:lpstr>
      <vt:lpstr>Презентация PowerPoint</vt:lpstr>
      <vt:lpstr>События 2020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Постоянные комиссии </vt:lpstr>
      <vt:lpstr>Депутатские фракции</vt:lpstr>
      <vt:lpstr>Работа постоянных комиссий в 2020 году</vt:lpstr>
      <vt:lpstr>Работа постоянных комиссий 6 созыв</vt:lpstr>
      <vt:lpstr>Участие депутатов в комиссиях 6 созыв</vt:lpstr>
      <vt:lpstr>Сессии городской Думы 2020 год</vt:lpstr>
      <vt:lpstr>Презентация PowerPoint</vt:lpstr>
      <vt:lpstr>Правотворческая деятельность </vt:lpstr>
      <vt:lpstr>Правотворческая деятельность по субъектам </vt:lpstr>
      <vt:lpstr>Отраслевая принадлежность решений</vt:lpstr>
      <vt:lpstr>Контрольные функции</vt:lpstr>
      <vt:lpstr>Контрольные функции (продолжение)</vt:lpstr>
      <vt:lpstr>Наказы избирателей 2020</vt:lpstr>
      <vt:lpstr>События 2021 года</vt:lpstr>
      <vt:lpstr>Презентация PowerPoint</vt:lpstr>
    </vt:vector>
  </TitlesOfParts>
  <Company>Duma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Правотворческая деятельность  Воткинской городской Думы</dc:title>
  <dc:creator>Татьяна</dc:creator>
  <cp:lastModifiedBy>Kulemina</cp:lastModifiedBy>
  <cp:revision>265</cp:revision>
  <dcterms:created xsi:type="dcterms:W3CDTF">2016-05-16T08:16:59Z</dcterms:created>
  <dcterms:modified xsi:type="dcterms:W3CDTF">2021-03-30T13:26:43Z</dcterms:modified>
</cp:coreProperties>
</file>